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4.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76" r:id="rId5"/>
    <p:sldMasterId id="2147493689" r:id="rId6"/>
    <p:sldMasterId id="2147493703" r:id="rId7"/>
    <p:sldMasterId id="2147493726" r:id="rId8"/>
    <p:sldMasterId id="2147493739" r:id="rId9"/>
  </p:sldMasterIdLst>
  <p:notesMasterIdLst>
    <p:notesMasterId r:id="rId95"/>
  </p:notesMasterIdLst>
  <p:handoutMasterIdLst>
    <p:handoutMasterId r:id="rId96"/>
  </p:handoutMasterIdLst>
  <p:sldIdLst>
    <p:sldId id="1145" r:id="rId10"/>
    <p:sldId id="991" r:id="rId11"/>
    <p:sldId id="998" r:id="rId12"/>
    <p:sldId id="1014" r:id="rId13"/>
    <p:sldId id="1148" r:id="rId14"/>
    <p:sldId id="1006" r:id="rId15"/>
    <p:sldId id="1007" r:id="rId16"/>
    <p:sldId id="1008" r:id="rId17"/>
    <p:sldId id="1146" r:id="rId18"/>
    <p:sldId id="1004" r:id="rId19"/>
    <p:sldId id="832" r:id="rId20"/>
    <p:sldId id="1009" r:id="rId21"/>
    <p:sldId id="1005" r:id="rId22"/>
    <p:sldId id="833" r:id="rId23"/>
    <p:sldId id="851" r:id="rId24"/>
    <p:sldId id="836" r:id="rId25"/>
    <p:sldId id="837" r:id="rId26"/>
    <p:sldId id="852" r:id="rId27"/>
    <p:sldId id="1010" r:id="rId28"/>
    <p:sldId id="996" r:id="rId29"/>
    <p:sldId id="997" r:id="rId30"/>
    <p:sldId id="1011" r:id="rId31"/>
    <p:sldId id="949" r:id="rId32"/>
    <p:sldId id="1012" r:id="rId33"/>
    <p:sldId id="1013" r:id="rId34"/>
    <p:sldId id="932" r:id="rId35"/>
    <p:sldId id="999" r:id="rId36"/>
    <p:sldId id="1015" r:id="rId37"/>
    <p:sldId id="1028" r:id="rId38"/>
    <p:sldId id="1142" r:id="rId39"/>
    <p:sldId id="1143" r:id="rId40"/>
    <p:sldId id="1144" r:id="rId41"/>
    <p:sldId id="418" r:id="rId42"/>
    <p:sldId id="1018" r:id="rId43"/>
    <p:sldId id="1017" r:id="rId44"/>
    <p:sldId id="1026" r:id="rId45"/>
    <p:sldId id="1020" r:id="rId46"/>
    <p:sldId id="1021" r:id="rId47"/>
    <p:sldId id="426" r:id="rId48"/>
    <p:sldId id="421" r:id="rId49"/>
    <p:sldId id="339" r:id="rId50"/>
    <p:sldId id="900" r:id="rId51"/>
    <p:sldId id="343" r:id="rId52"/>
    <p:sldId id="344" r:id="rId53"/>
    <p:sldId id="345" r:id="rId54"/>
    <p:sldId id="347" r:id="rId55"/>
    <p:sldId id="348" r:id="rId56"/>
    <p:sldId id="346" r:id="rId57"/>
    <p:sldId id="901" r:id="rId58"/>
    <p:sldId id="902" r:id="rId59"/>
    <p:sldId id="904" r:id="rId60"/>
    <p:sldId id="1022" r:id="rId61"/>
    <p:sldId id="427" r:id="rId62"/>
    <p:sldId id="337" r:id="rId63"/>
    <p:sldId id="338" r:id="rId64"/>
    <p:sldId id="1147" r:id="rId65"/>
    <p:sldId id="364" r:id="rId66"/>
    <p:sldId id="340" r:id="rId67"/>
    <p:sldId id="341" r:id="rId68"/>
    <p:sldId id="912" r:id="rId69"/>
    <p:sldId id="911" r:id="rId70"/>
    <p:sldId id="916" r:id="rId71"/>
    <p:sldId id="917" r:id="rId72"/>
    <p:sldId id="918" r:id="rId73"/>
    <p:sldId id="365" r:id="rId74"/>
    <p:sldId id="919" r:id="rId75"/>
    <p:sldId id="920" r:id="rId76"/>
    <p:sldId id="349" r:id="rId77"/>
    <p:sldId id="921" r:id="rId78"/>
    <p:sldId id="1023" r:id="rId79"/>
    <p:sldId id="923" r:id="rId80"/>
    <p:sldId id="924" r:id="rId81"/>
    <p:sldId id="927" r:id="rId82"/>
    <p:sldId id="981" r:id="rId83"/>
    <p:sldId id="982" r:id="rId84"/>
    <p:sldId id="983" r:id="rId85"/>
    <p:sldId id="984" r:id="rId86"/>
    <p:sldId id="350" r:id="rId87"/>
    <p:sldId id="351" r:id="rId88"/>
    <p:sldId id="352" r:id="rId89"/>
    <p:sldId id="353" r:id="rId90"/>
    <p:sldId id="925" r:id="rId91"/>
    <p:sldId id="926" r:id="rId92"/>
    <p:sldId id="1024" r:id="rId93"/>
    <p:sldId id="1027" r:id="rId94"/>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E1FF"/>
    <a:srgbClr val="10F4FF"/>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07"/>
    <p:restoredTop sz="96326"/>
  </p:normalViewPr>
  <p:slideViewPr>
    <p:cSldViewPr snapToObjects="1">
      <p:cViewPr varScale="1">
        <p:scale>
          <a:sx n="220" d="100"/>
          <a:sy n="220" d="100"/>
        </p:scale>
        <p:origin x="912" y="480"/>
      </p:cViewPr>
      <p:guideLst>
        <p:guide orient="horz" pos="1620"/>
        <p:guide pos="2880"/>
      </p:guideLst>
    </p:cSldViewPr>
  </p:slideViewPr>
  <p:outlineViewPr>
    <p:cViewPr>
      <p:scale>
        <a:sx n="33" d="100"/>
        <a:sy n="33" d="100"/>
      </p:scale>
      <p:origin x="0" y="-101960"/>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7.xml"/><Relationship Id="rId21" Type="http://schemas.openxmlformats.org/officeDocument/2006/relationships/slide" Target="slides/slide12.xml"/><Relationship Id="rId42" Type="http://schemas.openxmlformats.org/officeDocument/2006/relationships/slide" Target="slides/slide33.xml"/><Relationship Id="rId47" Type="http://schemas.openxmlformats.org/officeDocument/2006/relationships/slide" Target="slides/slide38.xml"/><Relationship Id="rId63" Type="http://schemas.openxmlformats.org/officeDocument/2006/relationships/slide" Target="slides/slide54.xml"/><Relationship Id="rId68" Type="http://schemas.openxmlformats.org/officeDocument/2006/relationships/slide" Target="slides/slide59.xml"/><Relationship Id="rId84" Type="http://schemas.openxmlformats.org/officeDocument/2006/relationships/slide" Target="slides/slide75.xml"/><Relationship Id="rId89" Type="http://schemas.openxmlformats.org/officeDocument/2006/relationships/slide" Target="slides/slide80.xml"/><Relationship Id="rId16" Type="http://schemas.openxmlformats.org/officeDocument/2006/relationships/slide" Target="slides/slide7.xml"/><Relationship Id="rId11" Type="http://schemas.openxmlformats.org/officeDocument/2006/relationships/slide" Target="slides/slide2.xml"/><Relationship Id="rId32" Type="http://schemas.openxmlformats.org/officeDocument/2006/relationships/slide" Target="slides/slide23.xml"/><Relationship Id="rId37" Type="http://schemas.openxmlformats.org/officeDocument/2006/relationships/slide" Target="slides/slide28.xml"/><Relationship Id="rId53" Type="http://schemas.openxmlformats.org/officeDocument/2006/relationships/slide" Target="slides/slide44.xml"/><Relationship Id="rId58" Type="http://schemas.openxmlformats.org/officeDocument/2006/relationships/slide" Target="slides/slide49.xml"/><Relationship Id="rId74" Type="http://schemas.openxmlformats.org/officeDocument/2006/relationships/slide" Target="slides/slide65.xml"/><Relationship Id="rId79" Type="http://schemas.openxmlformats.org/officeDocument/2006/relationships/slide" Target="slides/slide70.xml"/><Relationship Id="rId5" Type="http://schemas.openxmlformats.org/officeDocument/2006/relationships/slideMaster" Target="slideMasters/slideMaster2.xml"/><Relationship Id="rId90" Type="http://schemas.openxmlformats.org/officeDocument/2006/relationships/slide" Target="slides/slide81.xml"/><Relationship Id="rId95" Type="http://schemas.openxmlformats.org/officeDocument/2006/relationships/notesMaster" Target="notesMasters/notesMaster1.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80" Type="http://schemas.openxmlformats.org/officeDocument/2006/relationships/slide" Target="slides/slide71.xml"/><Relationship Id="rId85" Type="http://schemas.openxmlformats.org/officeDocument/2006/relationships/slide" Target="slides/slide76.xml"/><Relationship Id="rId3" Type="http://schemas.openxmlformats.org/officeDocument/2006/relationships/customXml" Target="../customXml/item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59" Type="http://schemas.openxmlformats.org/officeDocument/2006/relationships/slide" Target="slides/slide50.xml"/><Relationship Id="rId67" Type="http://schemas.openxmlformats.org/officeDocument/2006/relationships/slide" Target="slides/slide58.xml"/><Relationship Id="rId20" Type="http://schemas.openxmlformats.org/officeDocument/2006/relationships/slide" Target="slides/slide11.xml"/><Relationship Id="rId41" Type="http://schemas.openxmlformats.org/officeDocument/2006/relationships/slide" Target="slides/slide32.xml"/><Relationship Id="rId54" Type="http://schemas.openxmlformats.org/officeDocument/2006/relationships/slide" Target="slides/slide45.xml"/><Relationship Id="rId62" Type="http://schemas.openxmlformats.org/officeDocument/2006/relationships/slide" Target="slides/slide53.xml"/><Relationship Id="rId70" Type="http://schemas.openxmlformats.org/officeDocument/2006/relationships/slide" Target="slides/slide61.xml"/><Relationship Id="rId75" Type="http://schemas.openxmlformats.org/officeDocument/2006/relationships/slide" Target="slides/slide66.xml"/><Relationship Id="rId83" Type="http://schemas.openxmlformats.org/officeDocument/2006/relationships/slide" Target="slides/slide74.xml"/><Relationship Id="rId88" Type="http://schemas.openxmlformats.org/officeDocument/2006/relationships/slide" Target="slides/slide79.xml"/><Relationship Id="rId91" Type="http://schemas.openxmlformats.org/officeDocument/2006/relationships/slide" Target="slides/slide82.xml"/><Relationship Id="rId96"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57" Type="http://schemas.openxmlformats.org/officeDocument/2006/relationships/slide" Target="slides/slide48.xml"/><Relationship Id="rId10" Type="http://schemas.openxmlformats.org/officeDocument/2006/relationships/slide" Target="slides/slide1.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slide" Target="slides/slide43.xml"/><Relationship Id="rId60" Type="http://schemas.openxmlformats.org/officeDocument/2006/relationships/slide" Target="slides/slide51.xml"/><Relationship Id="rId65" Type="http://schemas.openxmlformats.org/officeDocument/2006/relationships/slide" Target="slides/slide56.xml"/><Relationship Id="rId73" Type="http://schemas.openxmlformats.org/officeDocument/2006/relationships/slide" Target="slides/slide64.xml"/><Relationship Id="rId78" Type="http://schemas.openxmlformats.org/officeDocument/2006/relationships/slide" Target="slides/slide69.xml"/><Relationship Id="rId81" Type="http://schemas.openxmlformats.org/officeDocument/2006/relationships/slide" Target="slides/slide72.xml"/><Relationship Id="rId86" Type="http://schemas.openxmlformats.org/officeDocument/2006/relationships/slide" Target="slides/slide77.xml"/><Relationship Id="rId94" Type="http://schemas.openxmlformats.org/officeDocument/2006/relationships/slide" Target="slides/slide85.xml"/><Relationship Id="rId9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presProps" Target="presProps.xml"/><Relationship Id="rId7" Type="http://schemas.openxmlformats.org/officeDocument/2006/relationships/slideMaster" Target="slideMasters/slideMaster4.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customXml" Target="../customXml/item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61" Type="http://schemas.openxmlformats.org/officeDocument/2006/relationships/slide" Target="slides/slide52.xml"/><Relationship Id="rId82" Type="http://schemas.openxmlformats.org/officeDocument/2006/relationships/slide" Target="slides/slide7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slide" Target="slides/slide84.xml"/><Relationship Id="rId9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1/22/26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jpeg>
</file>

<file path=ppt/media/image15.png>
</file>

<file path=ppt/media/image16.tiff>
</file>

<file path=ppt/media/image17.png>
</file>

<file path=ppt/media/image18.tiff>
</file>

<file path=ppt/media/image2.jpeg>
</file>

<file path=ppt/media/image21.jpeg>
</file>

<file path=ppt/media/image22.png>
</file>

<file path=ppt/media/image23.png>
</file>

<file path=ppt/media/image24.tiff>
</file>

<file path=ppt/media/image25.png>
</file>

<file path=ppt/media/image26.png>
</file>

<file path=ppt/media/image27.png>
</file>

<file path=ppt/media/image28.tiff>
</file>

<file path=ppt/media/image29.jpeg>
</file>

<file path=ppt/media/image3.tiff>
</file>

<file path=ppt/media/image30.jpeg>
</file>

<file path=ppt/media/image31.jpeg>
</file>

<file path=ppt/media/image32.jpeg>
</file>

<file path=ppt/media/image33.png>
</file>

<file path=ppt/media/image34.png>
</file>

<file path=ppt/media/image35.jpeg>
</file>

<file path=ppt/media/image36.jpeg>
</file>

<file path=ppt/media/image4.png>
</file>

<file path=ppt/media/image5.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1/22/26</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DF70BE-C7B1-8CCF-E9DB-6D4DEC69CD10}"/>
            </a:ext>
          </a:extLst>
        </p:cNvPr>
        <p:cNvGrpSpPr/>
        <p:nvPr/>
      </p:nvGrpSpPr>
      <p:grpSpPr>
        <a:xfrm>
          <a:off x="0" y="0"/>
          <a:ext cx="0" cy="0"/>
          <a:chOff x="0" y="0"/>
          <a:chExt cx="0" cy="0"/>
        </a:xfrm>
      </p:grpSpPr>
      <p:sp>
        <p:nvSpPr>
          <p:cNvPr id="215041" name="Slide Image Placeholder 1">
            <a:extLst>
              <a:ext uri="{FF2B5EF4-FFF2-40B4-BE49-F238E27FC236}">
                <a16:creationId xmlns:a16="http://schemas.microsoft.com/office/drawing/2014/main" id="{69D1C5D6-0032-EEA1-0087-8CED464D7B86}"/>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a:extLst>
              <a:ext uri="{FF2B5EF4-FFF2-40B4-BE49-F238E27FC236}">
                <a16:creationId xmlns:a16="http://schemas.microsoft.com/office/drawing/2014/main" id="{8B8D075B-132A-2A4A-92B7-41D8E0F5A6C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a:extLst>
              <a:ext uri="{FF2B5EF4-FFF2-40B4-BE49-F238E27FC236}">
                <a16:creationId xmlns:a16="http://schemas.microsoft.com/office/drawing/2014/main" id="{F84A1CA6-E6A2-30F8-71BD-60619759272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2716982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47</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5D6415B-586E-2B45-B637-70E4CB56C153}" type="slidenum">
              <a:rPr lang="en-US" altLang="en-US" smtClean="0"/>
              <a:pPr/>
              <a:t>26</a:t>
            </a:fld>
            <a:endParaRPr lang="en-US" altLang="en-US"/>
          </a:p>
        </p:txBody>
      </p:sp>
    </p:spTree>
    <p:extLst>
      <p:ext uri="{BB962C8B-B14F-4D97-AF65-F5344CB8AC3E}">
        <p14:creationId xmlns:p14="http://schemas.microsoft.com/office/powerpoint/2010/main" val="15438329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63</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64</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65</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66</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417513" y="703263"/>
            <a:ext cx="6162675"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33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515122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FC7DE4E5-79F5-4AF4-9119-D11AC2C04AD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39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8" name="Rectangle 2"/>
          <p:cNvSpPr>
            <a:spLocks noGrp="1" noRot="1" noChangeAspect="1" noChangeArrowheads="1" noTextEdit="1"/>
          </p:cNvSpPr>
          <p:nvPr>
            <p:ph type="sldImg"/>
          </p:nvPr>
        </p:nvSpPr>
        <p:spPr>
          <a:xfrm>
            <a:off x="1177925" y="696913"/>
            <a:ext cx="4641850" cy="3481387"/>
          </a:xfrm>
          <a:ln/>
        </p:spPr>
      </p:sp>
      <p:sp>
        <p:nvSpPr>
          <p:cNvPr id="245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77222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304672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8152973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659343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6523556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4915907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344395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5802846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447660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0738542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63983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5" name="Google Shape;173;p19">
            <a:extLst>
              <a:ext uri="{FF2B5EF4-FFF2-40B4-BE49-F238E27FC236}">
                <a16:creationId xmlns:a16="http://schemas.microsoft.com/office/drawing/2014/main" id="{DF049106-79A9-0E9C-B5FE-2BBB5523C04E}"/>
              </a:ext>
            </a:extLst>
          </p:cNvPr>
          <p:cNvSpPr/>
          <p:nvPr userDrawn="1"/>
        </p:nvSpPr>
        <p:spPr>
          <a:xfrm>
            <a:off x="0" y="444319"/>
            <a:ext cx="9144000" cy="4261031"/>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5567215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68432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834766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017350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3324863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40199522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3089623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29573724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790820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356815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725660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6FD92-00CE-D1D2-2F1A-393EB4A36E37}"/>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427549568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21615984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238804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1898945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3634054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61365978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65052810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6129310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76027015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42441450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p>
        </p:txBody>
      </p:sp>
      <p:sp>
        <p:nvSpPr>
          <p:cNvPr id="2" name="Content Placeholder 2">
            <a:extLst>
              <a:ext uri="{FF2B5EF4-FFF2-40B4-BE49-F238E27FC236}">
                <a16:creationId xmlns:a16="http://schemas.microsoft.com/office/drawing/2014/main" id="{F05663CE-81C5-76F1-F1C7-8341F3979EC6}"/>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bg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16370486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414266298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29379836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36039179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49576392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4235968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396578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5248073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404887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361865370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291470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41014031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65762113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1937130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24776172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00296501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359836103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24626265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1144295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5" name="Google Shape;173;p19">
            <a:extLst>
              <a:ext uri="{FF2B5EF4-FFF2-40B4-BE49-F238E27FC236}">
                <a16:creationId xmlns:a16="http://schemas.microsoft.com/office/drawing/2014/main" id="{DF049106-79A9-0E9C-B5FE-2BBB5523C04E}"/>
              </a:ext>
            </a:extLst>
          </p:cNvPr>
          <p:cNvSpPr/>
          <p:nvPr userDrawn="1"/>
        </p:nvSpPr>
        <p:spPr>
          <a:xfrm>
            <a:off x="0" y="444319"/>
            <a:ext cx="9144000" cy="4261031"/>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85868535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673241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6FD92-00CE-D1D2-2F1A-393EB4A36E37}"/>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3402111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Blank" userDrawn="1">
  <p:cSld name="1_Blank">
    <p:spTree>
      <p:nvGrpSpPr>
        <p:cNvPr id="1" name="Shape 172"/>
        <p:cNvGrpSpPr/>
        <p:nvPr/>
      </p:nvGrpSpPr>
      <p:grpSpPr>
        <a:xfrm>
          <a:off x="0" y="0"/>
          <a:ext cx="0" cy="0"/>
          <a:chOff x="0" y="0"/>
          <a:chExt cx="0" cy="0"/>
        </a:xfrm>
      </p:grpSpPr>
      <p:sp>
        <p:nvSpPr>
          <p:cNvPr id="173" name="Google Shape;173;p19"/>
          <p:cNvSpPr/>
          <p:nvPr userDrawn="1"/>
        </p:nvSpPr>
        <p:spPr>
          <a:xfrm>
            <a:off x="0" y="-25725"/>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a:cxnSpLocks/>
          </p:cNvCxnSpPr>
          <p:nvPr userDrawn="1"/>
        </p:nvCxnSpPr>
        <p:spPr>
          <a:xfrm>
            <a:off x="0" y="514350"/>
            <a:ext cx="9121350" cy="0"/>
          </a:xfrm>
          <a:prstGeom prst="straightConnector1">
            <a:avLst/>
          </a:prstGeom>
          <a:noFill/>
          <a:ln w="28575" cap="flat" cmpd="sng">
            <a:solidFill>
              <a:schemeClr val="lt1"/>
            </a:solidFill>
            <a:prstDash val="solid"/>
            <a:round/>
            <a:headEnd type="none" w="med" len="med"/>
            <a:tailEnd type="none" w="med" len="med"/>
          </a:ln>
        </p:spPr>
      </p:cxnSp>
      <p:sp>
        <p:nvSpPr>
          <p:cNvPr id="179" name="Google Shape;179;p19"/>
          <p:cNvSpPr txBox="1">
            <a:spLocks noGrp="1"/>
          </p:cNvSpPr>
          <p:nvPr>
            <p:ph type="body" idx="3"/>
          </p:nvPr>
        </p:nvSpPr>
        <p:spPr>
          <a:xfrm>
            <a:off x="172570" y="590550"/>
            <a:ext cx="8345107" cy="3969781"/>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sz="2000">
                <a:solidFill>
                  <a:schemeClr val="dk1"/>
                </a:solidFill>
              </a:defRPr>
            </a:lvl1pPr>
            <a:lvl2pPr marL="685800" lvl="1" indent="-257175" algn="l" rtl="0">
              <a:lnSpc>
                <a:spcPct val="90000"/>
              </a:lnSpc>
              <a:spcBef>
                <a:spcPts val="375"/>
              </a:spcBef>
              <a:spcAft>
                <a:spcPts val="0"/>
              </a:spcAft>
              <a:buClr>
                <a:schemeClr val="dk1"/>
              </a:buClr>
              <a:buSzPts val="1800"/>
              <a:buFont typeface="Arial" panose="020B0604020202020204" pitchFamily="34" charset="0"/>
              <a:buChar char="•"/>
              <a:defRPr sz="1600">
                <a:solidFill>
                  <a:schemeClr val="dk1"/>
                </a:solidFill>
              </a:defRPr>
            </a:lvl2pPr>
            <a:lvl3pPr marL="1028700" lvl="2" indent="-257175" algn="l" rtl="0">
              <a:lnSpc>
                <a:spcPct val="90000"/>
              </a:lnSpc>
              <a:spcBef>
                <a:spcPts val="375"/>
              </a:spcBef>
              <a:spcAft>
                <a:spcPts val="0"/>
              </a:spcAft>
              <a:buClr>
                <a:schemeClr val="dk1"/>
              </a:buClr>
              <a:buSzPts val="1800"/>
              <a:buFont typeface="Wingdings" pitchFamily="2" charset="2"/>
              <a:buChar char="§"/>
              <a:defRPr sz="1400">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lang="en-US" dirty="0"/>
          </a:p>
          <a:p>
            <a:pPr lvl="1"/>
            <a:endParaRPr lang="en-US" sz="1600" dirty="0"/>
          </a:p>
          <a:p>
            <a:pPr lvl="2"/>
            <a:endParaRPr dirty="0"/>
          </a:p>
        </p:txBody>
      </p:sp>
      <p:sp>
        <p:nvSpPr>
          <p:cNvPr id="3" name="Title 1">
            <a:extLst>
              <a:ext uri="{FF2B5EF4-FFF2-40B4-BE49-F238E27FC236}">
                <a16:creationId xmlns:a16="http://schemas.microsoft.com/office/drawing/2014/main" id="{29D1C08B-D8A4-7705-2509-DC8D07E9A69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30984152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p>
        </p:txBody>
      </p:sp>
      <p:sp>
        <p:nvSpPr>
          <p:cNvPr id="2" name="Content Placeholder 2">
            <a:extLst>
              <a:ext uri="{FF2B5EF4-FFF2-40B4-BE49-F238E27FC236}">
                <a16:creationId xmlns:a16="http://schemas.microsoft.com/office/drawing/2014/main" id="{F05663CE-81C5-76F1-F1C7-8341F3979EC6}"/>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bg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213849384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85634192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1_Blank" userDrawn="1">
  <p:cSld name="1_Blank">
    <p:spTree>
      <p:nvGrpSpPr>
        <p:cNvPr id="1" name="Shape 172"/>
        <p:cNvGrpSpPr/>
        <p:nvPr/>
      </p:nvGrpSpPr>
      <p:grpSpPr>
        <a:xfrm>
          <a:off x="0" y="0"/>
          <a:ext cx="0" cy="0"/>
          <a:chOff x="0" y="0"/>
          <a:chExt cx="0" cy="0"/>
        </a:xfrm>
      </p:grpSpPr>
      <p:sp>
        <p:nvSpPr>
          <p:cNvPr id="173" name="Google Shape;173;p19"/>
          <p:cNvSpPr/>
          <p:nvPr userDrawn="1"/>
        </p:nvSpPr>
        <p:spPr>
          <a:xfrm>
            <a:off x="0" y="-25725"/>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a:cxnSpLocks/>
          </p:cNvCxnSpPr>
          <p:nvPr userDrawn="1"/>
        </p:nvCxnSpPr>
        <p:spPr>
          <a:xfrm>
            <a:off x="0" y="514350"/>
            <a:ext cx="9121350" cy="0"/>
          </a:xfrm>
          <a:prstGeom prst="straightConnector1">
            <a:avLst/>
          </a:prstGeom>
          <a:noFill/>
          <a:ln w="28575" cap="flat" cmpd="sng">
            <a:solidFill>
              <a:schemeClr val="lt1"/>
            </a:solidFill>
            <a:prstDash val="solid"/>
            <a:round/>
            <a:headEnd type="none" w="med" len="med"/>
            <a:tailEnd type="none" w="med" len="med"/>
          </a:ln>
        </p:spPr>
      </p:cxnSp>
      <p:sp>
        <p:nvSpPr>
          <p:cNvPr id="179" name="Google Shape;179;p19"/>
          <p:cNvSpPr txBox="1">
            <a:spLocks noGrp="1"/>
          </p:cNvSpPr>
          <p:nvPr>
            <p:ph type="body" idx="3"/>
          </p:nvPr>
        </p:nvSpPr>
        <p:spPr>
          <a:xfrm>
            <a:off x="172570" y="590550"/>
            <a:ext cx="8345107" cy="3969781"/>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sz="2000">
                <a:solidFill>
                  <a:schemeClr val="dk1"/>
                </a:solidFill>
              </a:defRPr>
            </a:lvl1pPr>
            <a:lvl2pPr marL="685800" lvl="1" indent="-257175" algn="l" rtl="0">
              <a:lnSpc>
                <a:spcPct val="90000"/>
              </a:lnSpc>
              <a:spcBef>
                <a:spcPts val="375"/>
              </a:spcBef>
              <a:spcAft>
                <a:spcPts val="0"/>
              </a:spcAft>
              <a:buClr>
                <a:schemeClr val="dk1"/>
              </a:buClr>
              <a:buSzPts val="1800"/>
              <a:buFont typeface="Arial" panose="020B0604020202020204" pitchFamily="34" charset="0"/>
              <a:buChar char="•"/>
              <a:defRPr sz="1600">
                <a:solidFill>
                  <a:schemeClr val="dk1"/>
                </a:solidFill>
              </a:defRPr>
            </a:lvl2pPr>
            <a:lvl3pPr marL="1028700" lvl="2" indent="-257175" algn="l" rtl="0">
              <a:lnSpc>
                <a:spcPct val="90000"/>
              </a:lnSpc>
              <a:spcBef>
                <a:spcPts val="375"/>
              </a:spcBef>
              <a:spcAft>
                <a:spcPts val="0"/>
              </a:spcAft>
              <a:buClr>
                <a:schemeClr val="dk1"/>
              </a:buClr>
              <a:buSzPts val="1800"/>
              <a:buFont typeface="Wingdings" pitchFamily="2" charset="2"/>
              <a:buChar char="§"/>
              <a:defRPr sz="1400">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lang="en-US" dirty="0"/>
          </a:p>
          <a:p>
            <a:pPr lvl="1"/>
            <a:endParaRPr lang="en-US" sz="1600" dirty="0"/>
          </a:p>
          <a:p>
            <a:pPr lvl="2"/>
            <a:endParaRPr dirty="0"/>
          </a:p>
        </p:txBody>
      </p:sp>
      <p:sp>
        <p:nvSpPr>
          <p:cNvPr id="3" name="Title 1">
            <a:extLst>
              <a:ext uri="{FF2B5EF4-FFF2-40B4-BE49-F238E27FC236}">
                <a16:creationId xmlns:a16="http://schemas.microsoft.com/office/drawing/2014/main" id="{29D1C08B-D8A4-7705-2509-DC8D07E9A69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1939755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8"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40625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87196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567898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image" Target="../media/image2.jpeg"/><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theme" Target="../theme/theme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theme" Target="../theme/theme5.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image" Target="../media/image2.jpeg"/></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58.xml"/><Relationship Id="rId7" Type="http://schemas.openxmlformats.org/officeDocument/2006/relationships/slideLayout" Target="../slideLayouts/slideLayout62.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5" Type="http://schemas.openxmlformats.org/officeDocument/2006/relationships/slideLayout" Target="../slideLayouts/slideLayout60.xml"/><Relationship Id="rId4" Type="http://schemas.openxmlformats.org/officeDocument/2006/relationships/slideLayout" Target="../slideLayouts/slideLayout59.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2" name="Picture 10"/>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2" name="TextBox 10">
            <a:extLst>
              <a:ext uri="{FF2B5EF4-FFF2-40B4-BE49-F238E27FC236}">
                <a16:creationId xmlns:a16="http://schemas.microsoft.com/office/drawing/2014/main" id="{B0519AB2-0241-D247-FE20-786FA383E50D}"/>
              </a:ext>
            </a:extLst>
          </p:cNvPr>
          <p:cNvSpPr txBox="1">
            <a:spLocks noChangeArrowheads="1"/>
          </p:cNvSpPr>
          <p:nvPr userDrawn="1"/>
        </p:nvSpPr>
        <p:spPr bwMode="auto">
          <a:xfrm>
            <a:off x="0" y="4743390"/>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1000" i="1" dirty="0">
                <a:solidFill>
                  <a:schemeClr val="bg1"/>
                </a:solidFill>
              </a:rPr>
              <a:t>COMSW4111_2026_1_002-Introduction-Overview-Concepts			© Donald F. Ferguson, 2025</a:t>
            </a:r>
          </a:p>
          <a:p>
            <a:pPr>
              <a:lnSpc>
                <a:spcPct val="100000"/>
              </a:lnSpc>
            </a:pPr>
            <a:fld id="{B4ABCADE-86A0-3448-9199-FF03A1F66E3F}" type="slidenum">
              <a:rPr lang="en-US" altLang="en-US" sz="1000" i="1" smtClean="0">
                <a:solidFill>
                  <a:schemeClr val="bg1"/>
                </a:solidFill>
              </a:rPr>
              <a:t>‹#›</a:t>
            </a:fld>
            <a:endParaRPr lang="en-US" altLang="en-US" sz="1000" i="1" dirty="0">
              <a:solidFill>
                <a:schemeClr val="bg1"/>
              </a:solidFill>
            </a:endParaRPr>
          </a:p>
        </p:txBody>
      </p:sp>
    </p:spTree>
  </p:cSld>
  <p:clrMap bg1="lt1" tx1="dk1" bg2="lt2" tx2="dk2" accent1="accent1" accent2="accent2" accent3="accent3" accent4="accent4" accent5="accent5" accent6="accent6" hlink="hlink" folHlink="folHlink"/>
  <p:sldLayoutIdLst>
    <p:sldLayoutId id="2147493469" r:id="rId1"/>
    <p:sldLayoutId id="2147493674" r:id="rId2"/>
    <p:sldLayoutId id="2147493586" r:id="rId3"/>
    <p:sldLayoutId id="2147493608" r:id="rId4"/>
    <p:sldLayoutId id="2147493607" r:id="rId5"/>
    <p:sldLayoutId id="2147493675" r:id="rId6"/>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27151724"/>
      </p:ext>
    </p:extLst>
  </p:cSld>
  <p:clrMap bg1="lt1" tx1="dk1" bg2="lt2" tx2="dk2" accent1="accent1" accent2="accent2" accent3="accent3" accent4="accent4" accent5="accent5" accent6="accent6" hlink="hlink" folHlink="folHlink"/>
  <p:sldLayoutIdLst>
    <p:sldLayoutId id="2147493677" r:id="rId1"/>
    <p:sldLayoutId id="2147493678" r:id="rId2"/>
    <p:sldLayoutId id="2147493679" r:id="rId3"/>
    <p:sldLayoutId id="2147493680" r:id="rId4"/>
    <p:sldLayoutId id="2147493681" r:id="rId5"/>
    <p:sldLayoutId id="2147493682" r:id="rId6"/>
    <p:sldLayoutId id="2147493683" r:id="rId7"/>
    <p:sldLayoutId id="2147493684" r:id="rId8"/>
    <p:sldLayoutId id="2147493685" r:id="rId9"/>
    <p:sldLayoutId id="2147493686" r:id="rId10"/>
    <p:sldLayoutId id="2147493687" r:id="rId11"/>
    <p:sldLayoutId id="2147493688"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81874117"/>
      </p:ext>
    </p:extLst>
  </p:cSld>
  <p:clrMap bg1="lt1" tx1="dk1" bg2="lt2" tx2="dk2" accent1="accent1" accent2="accent2" accent3="accent3" accent4="accent4" accent5="accent5" accent6="accent6" hlink="hlink" folHlink="folHlink"/>
  <p:sldLayoutIdLst>
    <p:sldLayoutId id="2147493690" r:id="rId1"/>
    <p:sldLayoutId id="2147493691" r:id="rId2"/>
    <p:sldLayoutId id="2147493692" r:id="rId3"/>
    <p:sldLayoutId id="2147493693" r:id="rId4"/>
    <p:sldLayoutId id="2147493694" r:id="rId5"/>
    <p:sldLayoutId id="2147493695" r:id="rId6"/>
    <p:sldLayoutId id="2147493696" r:id="rId7"/>
    <p:sldLayoutId id="2147493697" r:id="rId8"/>
    <p:sldLayoutId id="2147493698" r:id="rId9"/>
    <p:sldLayoutId id="2147493699" r:id="rId10"/>
    <p:sldLayoutId id="2147493700" r:id="rId11"/>
    <p:sldLayoutId id="2147493701" r:id="rId12"/>
    <p:sldLayoutId id="2147493702"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74261558"/>
      </p:ext>
    </p:extLst>
  </p:cSld>
  <p:clrMap bg1="lt1" tx1="dk1" bg2="lt2" tx2="dk2" accent1="accent1" accent2="accent2" accent3="accent3" accent4="accent4" accent5="accent5" accent6="accent6" hlink="hlink" folHlink="folHlink"/>
  <p:sldLayoutIdLst>
    <p:sldLayoutId id="2147493704" r:id="rId1"/>
    <p:sldLayoutId id="2147493705" r:id="rId2"/>
    <p:sldLayoutId id="2147493706" r:id="rId3"/>
    <p:sldLayoutId id="2147493707" r:id="rId4"/>
    <p:sldLayoutId id="2147493708" r:id="rId5"/>
    <p:sldLayoutId id="2147493709" r:id="rId6"/>
    <p:sldLayoutId id="2147493710" r:id="rId7"/>
    <p:sldLayoutId id="2147493711" r:id="rId8"/>
    <p:sldLayoutId id="2147493712" r:id="rId9"/>
    <p:sldLayoutId id="2147493713" r:id="rId10"/>
    <p:sldLayoutId id="2147493714" r:id="rId11"/>
    <p:sldLayoutId id="2147493715"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80702771"/>
      </p:ext>
    </p:extLst>
  </p:cSld>
  <p:clrMap bg1="lt1" tx1="dk1" bg2="lt2" tx2="dk2" accent1="accent1" accent2="accent2" accent3="accent3" accent4="accent4" accent5="accent5" accent6="accent6" hlink="hlink" folHlink="folHlink"/>
  <p:sldLayoutIdLst>
    <p:sldLayoutId id="2147493727" r:id="rId1"/>
    <p:sldLayoutId id="2147493728" r:id="rId2"/>
    <p:sldLayoutId id="2147493729" r:id="rId3"/>
    <p:sldLayoutId id="2147493730" r:id="rId4"/>
    <p:sldLayoutId id="2147493731" r:id="rId5"/>
    <p:sldLayoutId id="2147493732" r:id="rId6"/>
    <p:sldLayoutId id="2147493733" r:id="rId7"/>
    <p:sldLayoutId id="2147493734" r:id="rId8"/>
    <p:sldLayoutId id="2147493735" r:id="rId9"/>
    <p:sldLayoutId id="2147493736" r:id="rId10"/>
    <p:sldLayoutId id="2147493737" r:id="rId11"/>
    <p:sldLayoutId id="2147493738"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2" name="Picture 10"/>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2" name="TextBox 10">
            <a:extLst>
              <a:ext uri="{FF2B5EF4-FFF2-40B4-BE49-F238E27FC236}">
                <a16:creationId xmlns:a16="http://schemas.microsoft.com/office/drawing/2014/main" id="{B0519AB2-0241-D247-FE20-786FA383E50D}"/>
              </a:ext>
            </a:extLst>
          </p:cNvPr>
          <p:cNvSpPr txBox="1">
            <a:spLocks noChangeArrowheads="1"/>
          </p:cNvSpPr>
          <p:nvPr userDrawn="1"/>
        </p:nvSpPr>
        <p:spPr bwMode="auto">
          <a:xfrm>
            <a:off x="0" y="4743390"/>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1000" i="1" dirty="0">
                <a:solidFill>
                  <a:schemeClr val="bg1"/>
                </a:solidFill>
              </a:rPr>
              <a:t>COMSW4111_2025_3_003-Introduction-Overview-Concepts		© Donald F. Ferguson, 2025</a:t>
            </a:r>
          </a:p>
          <a:p>
            <a:pPr>
              <a:lnSpc>
                <a:spcPct val="100000"/>
              </a:lnSpc>
            </a:pPr>
            <a:fld id="{B4ABCADE-86A0-3448-9199-FF03A1F66E3F}" type="slidenum">
              <a:rPr lang="en-US" altLang="en-US" sz="1000" i="1" smtClean="0">
                <a:solidFill>
                  <a:schemeClr val="bg1"/>
                </a:solidFill>
              </a:rPr>
              <a:t>‹#›</a:t>
            </a:fld>
            <a:endParaRPr lang="en-US" altLang="en-US" sz="1000" i="1" dirty="0">
              <a:solidFill>
                <a:schemeClr val="bg1"/>
              </a:solidFill>
            </a:endParaRPr>
          </a:p>
        </p:txBody>
      </p:sp>
    </p:spTree>
    <p:extLst>
      <p:ext uri="{BB962C8B-B14F-4D97-AF65-F5344CB8AC3E}">
        <p14:creationId xmlns:p14="http://schemas.microsoft.com/office/powerpoint/2010/main" val="4204779090"/>
      </p:ext>
    </p:extLst>
  </p:cSld>
  <p:clrMap bg1="lt1" tx1="dk1" bg2="lt2" tx2="dk2" accent1="accent1" accent2="accent2" accent3="accent3" accent4="accent4" accent5="accent5" accent6="accent6" hlink="hlink" folHlink="folHlink"/>
  <p:sldLayoutIdLst>
    <p:sldLayoutId id="2147493740" r:id="rId1"/>
    <p:sldLayoutId id="2147493741" r:id="rId2"/>
    <p:sldLayoutId id="2147493742" r:id="rId3"/>
    <p:sldLayoutId id="2147493743" r:id="rId4"/>
    <p:sldLayoutId id="2147493744" r:id="rId5"/>
    <p:sldLayoutId id="2147493745" r:id="rId6"/>
    <p:sldLayoutId id="2147493746" r:id="rId7"/>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atch.seeka.tv/" TargetMode="External"/><Relationship Id="rId1" Type="http://schemas.openxmlformats.org/officeDocument/2006/relationships/slideLayout" Target="../slideLayouts/slideLayout6.xml"/><Relationship Id="rId4" Type="http://schemas.openxmlformats.org/officeDocument/2006/relationships/hyperlink" Target="http://dmna.ny.gov/ny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jupyter.org/" TargetMode="External"/><Relationship Id="rId2" Type="http://schemas.openxmlformats.org/officeDocument/2006/relationships/hyperlink" Target="https://www.db-book.com/slides-dir/index.html"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s://www.db-book.com/"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hyperlink" Target="https://github.com/donald-f-ferguson/W4111-Intro-to-Databases-Spring-2026"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www.amazon.com/s/ref=dp_byline_sr_book_1?ie=UTF8&amp;text=Hector+Garcia-Molina&amp;search-alias=books&amp;field-author=Hector+Garcia-Molina&amp;sort=relevancerank" TargetMode="External"/><Relationship Id="rId2" Type="http://schemas.openxmlformats.org/officeDocument/2006/relationships/image" Target="../media/image10.png"/><Relationship Id="rId1" Type="http://schemas.openxmlformats.org/officeDocument/2006/relationships/slideLayout" Target="../slideLayouts/slideLayout1.xml"/><Relationship Id="rId5" Type="http://schemas.openxmlformats.org/officeDocument/2006/relationships/hyperlink" Target="https://www.amazon.com/s/ref=dp_byline_sr_book_3?ie=UTF8&amp;text=Jennifer+Widom&amp;search-alias=books&amp;field-author=Jennifer+Widom&amp;sort=relevancerank" TargetMode="External"/><Relationship Id="rId4" Type="http://schemas.openxmlformats.org/officeDocument/2006/relationships/hyperlink" Target="https://www.amazon.com/s/ref=dp_byline_sr_book_2?ie=UTF8&amp;text=Jeffrey+D.+Ullman&amp;search-alias=books&amp;field-author=Jeffrey+D.+Ullman&amp;sort=relevanceran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www.amazon.com/s/ref=dp_byline_sr_book_1?ie=UTF8&amp;text=Hector+Garcia-Molina&amp;search-alias=books&amp;field-author=Hector+Garcia-Molina&amp;sort=relevancerank" TargetMode="External"/><Relationship Id="rId2" Type="http://schemas.openxmlformats.org/officeDocument/2006/relationships/image" Target="../media/image11.png"/><Relationship Id="rId1" Type="http://schemas.openxmlformats.org/officeDocument/2006/relationships/slideLayout" Target="../slideLayouts/slideLayout1.xml"/><Relationship Id="rId5" Type="http://schemas.openxmlformats.org/officeDocument/2006/relationships/hyperlink" Target="https://www.amazon.com/s/ref=dp_byline_sr_book_3?ie=UTF8&amp;text=Jennifer+Widom&amp;search-alias=books&amp;field-author=Jennifer+Widom&amp;sort=relevancerank" TargetMode="External"/><Relationship Id="rId4" Type="http://schemas.openxmlformats.org/officeDocument/2006/relationships/hyperlink" Target="https://www.amazon.com/s/ref=dp_byline_sr_book_2?ie=UTF8&amp;text=Jeffrey+D.+Ullman&amp;search-alias=books&amp;field-author=Jeffrey+D.+Ullman&amp;sort=relevancerank"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hyperlink" Target="https://www.db-book.com/slides-dir/index.html"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16.tiff"/><Relationship Id="rId1" Type="http://schemas.openxmlformats.org/officeDocument/2006/relationships/slideLayout" Target="../slideLayouts/slideLayout1.xml"/><Relationship Id="rId6" Type="http://schemas.openxmlformats.org/officeDocument/2006/relationships/image" Target="../media/image18.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17.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2.xml"/><Relationship Id="rId1" Type="http://schemas.openxmlformats.org/officeDocument/2006/relationships/slideLayout" Target="../slideLayouts/slideLayout25.xml"/><Relationship Id="rId5" Type="http://schemas.openxmlformats.org/officeDocument/2006/relationships/image" Target="../media/image23.png"/><Relationship Id="rId4" Type="http://schemas.openxmlformats.org/officeDocument/2006/relationships/image" Target="../media/image22.png"/></Relationships>
</file>

<file path=ppt/slides/_rels/slide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tiff"/><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hyperlink" Target="https://www.lucidchart.com/" TargetMode="External"/><Relationship Id="rId2" Type="http://schemas.openxmlformats.org/officeDocument/2006/relationships/image" Target="../media/image27.png"/><Relationship Id="rId1" Type="http://schemas.openxmlformats.org/officeDocument/2006/relationships/slideLayout" Target="../slideLayouts/slideLayout1.xml"/><Relationship Id="rId5" Type="http://schemas.openxmlformats.org/officeDocument/2006/relationships/hyperlink" Target="https://www.drawio.com/" TargetMode="External"/><Relationship Id="rId4" Type="http://schemas.openxmlformats.org/officeDocument/2006/relationships/hyperlink" Target="https://vertabelo.com/"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30.jpeg"/></Relationships>
</file>

<file path=ppt/slides/_rels/slide5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4.xml"/><Relationship Id="rId1" Type="http://schemas.openxmlformats.org/officeDocument/2006/relationships/slideLayout" Target="../slideLayouts/slideLayout3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6.xml"/><Relationship Id="rId1" Type="http://schemas.openxmlformats.org/officeDocument/2006/relationships/slideLayout" Target="../slideLayouts/slideLayout33.xml"/></Relationships>
</file>

<file path=ppt/slides/_rels/slide5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7.xml"/><Relationship Id="rId1" Type="http://schemas.openxmlformats.org/officeDocument/2006/relationships/slideLayout" Target="../slideLayouts/slideLayout3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3.xml"/></Relationships>
</file>

<file path=ppt/slides/_rels/slide6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1.xml"/><Relationship Id="rId1" Type="http://schemas.openxmlformats.org/officeDocument/2006/relationships/slideLayout" Target="../slideLayouts/slideLayout3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3.xml"/></Relationships>
</file>

<file path=ppt/slides/_rels/slide6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4.xml"/><Relationship Id="rId1" Type="http://schemas.openxmlformats.org/officeDocument/2006/relationships/slideLayout" Target="../slideLayouts/slideLayout3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3.xml"/></Relationships>
</file>

<file path=ppt/slides/_rels/slide69.xml.rels><?xml version="1.0" encoding="UTF-8" standalone="yes"?>
<Relationships xmlns="http://schemas.openxmlformats.org/package/2006/relationships"><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5.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5.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5.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5.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5.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5.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5.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5.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5.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F4855F-8DE1-F60A-3380-3DA0AD9CBE7B}"/>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C01EE9A-2CCF-62CA-8B12-D725F3DAB7AF}"/>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a:extLst>
              <a:ext uri="{FF2B5EF4-FFF2-40B4-BE49-F238E27FC236}">
                <a16:creationId xmlns:a16="http://schemas.microsoft.com/office/drawing/2014/main" id="{19FCE1A7-A30D-BB77-A5B7-B166AAD36061}"/>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a:extLst>
              <a:ext uri="{FF2B5EF4-FFF2-40B4-BE49-F238E27FC236}">
                <a16:creationId xmlns:a16="http://schemas.microsoft.com/office/drawing/2014/main" id="{7447D309-B90F-7516-9780-C8D4679A6B9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a:extLst>
              <a:ext uri="{FF2B5EF4-FFF2-40B4-BE49-F238E27FC236}">
                <a16:creationId xmlns:a16="http://schemas.microsoft.com/office/drawing/2014/main" id="{3CFA9583-FF1D-296D-DFC8-2AEDE05A050C}"/>
              </a:ext>
            </a:extLst>
          </p:cNvPr>
          <p:cNvSpPr txBox="1">
            <a:spLocks noChangeArrowheads="1"/>
          </p:cNvSpPr>
          <p:nvPr/>
        </p:nvSpPr>
        <p:spPr bwMode="auto">
          <a:xfrm>
            <a:off x="-2" y="1"/>
            <a:ext cx="91440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b="1" i="1" dirty="0"/>
              <a:t>W4111 – Introduction to Databases</a:t>
            </a:r>
            <a:br>
              <a:rPr lang="en-US" altLang="en-US" sz="2800" b="1" i="1" dirty="0"/>
            </a:br>
            <a:r>
              <a:rPr lang="en-US" altLang="en-US" sz="2800" b="1" i="1" dirty="0"/>
              <a:t>Section 002</a:t>
            </a:r>
            <a:br>
              <a:rPr lang="en-US" altLang="en-US" sz="2800" b="1" i="1" dirty="0"/>
            </a:br>
            <a:r>
              <a:rPr lang="en-US" altLang="en-US" sz="2800" b="1" i="1" dirty="0"/>
              <a:t>Spring 2026</a:t>
            </a:r>
            <a:br>
              <a:rPr lang="en-US" altLang="en-US" sz="3200" b="1" i="1" dirty="0"/>
            </a:br>
            <a:r>
              <a:rPr lang="en-US" altLang="en-US" sz="2800" b="1" i="1" dirty="0"/>
              <a:t>Lecture 1: Introduction, Overview, Concepts</a:t>
            </a:r>
            <a:endParaRPr lang="en-US" altLang="en-US" sz="3200" b="1" i="1" dirty="0"/>
          </a:p>
        </p:txBody>
      </p:sp>
      <p:sp>
        <p:nvSpPr>
          <p:cNvPr id="3" name="TextBox 10">
            <a:extLst>
              <a:ext uri="{FF2B5EF4-FFF2-40B4-BE49-F238E27FC236}">
                <a16:creationId xmlns:a16="http://schemas.microsoft.com/office/drawing/2014/main" id="{72BEAC17-3FCD-47B4-216F-D0E6C76FB08B}"/>
              </a:ext>
            </a:extLst>
          </p:cNvPr>
          <p:cNvSpPr txBox="1">
            <a:spLocks noChangeArrowheads="1"/>
          </p:cNvSpPr>
          <p:nvPr/>
        </p:nvSpPr>
        <p:spPr bwMode="auto">
          <a:xfrm>
            <a:off x="0" y="4743390"/>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1000" i="1" dirty="0">
                <a:solidFill>
                  <a:schemeClr val="bg1"/>
                </a:solidFill>
              </a:rPr>
              <a:t>COMSW4111_2025_3_003-Introduction-Overview-Concepts	© Donald F. Ferguson, 2025</a:t>
            </a:r>
          </a:p>
          <a:p>
            <a:pPr>
              <a:lnSpc>
                <a:spcPct val="100000"/>
              </a:lnSpc>
            </a:pPr>
            <a:fld id="{B4ABCADE-86A0-3448-9199-FF03A1F66E3F}" type="slidenum">
              <a:rPr lang="en-US" altLang="en-US" sz="1000" i="1" smtClean="0">
                <a:solidFill>
                  <a:schemeClr val="bg1"/>
                </a:solidFill>
              </a:rPr>
              <a:t>1</a:t>
            </a:fld>
            <a:endParaRPr lang="en-US" altLang="en-US" sz="1000" i="1" dirty="0">
              <a:solidFill>
                <a:schemeClr val="bg1"/>
              </a:solidFill>
            </a:endParaRPr>
          </a:p>
        </p:txBody>
      </p:sp>
    </p:spTree>
    <p:extLst>
      <p:ext uri="{BB962C8B-B14F-4D97-AF65-F5344CB8AC3E}">
        <p14:creationId xmlns:p14="http://schemas.microsoft.com/office/powerpoint/2010/main" val="20236194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A6DBA5B-5321-3E7D-3DF7-044B9D28F509}"/>
              </a:ext>
            </a:extLst>
          </p:cNvPr>
          <p:cNvSpPr>
            <a:spLocks noGrp="1"/>
          </p:cNvSpPr>
          <p:nvPr>
            <p:ph idx="1"/>
          </p:nvPr>
        </p:nvSpPr>
        <p:spPr/>
        <p:txBody>
          <a:bodyPr/>
          <a:lstStyle/>
          <a:p>
            <a:r>
              <a:rPr lang="en-US" dirty="0"/>
              <a:t>Instructor and TAs</a:t>
            </a:r>
          </a:p>
        </p:txBody>
      </p:sp>
    </p:spTree>
    <p:extLst>
      <p:ext uri="{BB962C8B-B14F-4D97-AF65-F5344CB8AC3E}">
        <p14:creationId xmlns:p14="http://schemas.microsoft.com/office/powerpoint/2010/main" val="12773478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a:xfrm>
            <a:off x="76200" y="-2595"/>
            <a:ext cx="9140835" cy="351014"/>
          </a:xfrm>
          <a:prstGeom prst="rect">
            <a:avLst/>
          </a:prstGeom>
        </p:spPr>
        <p:txBody>
          <a:bodyPr/>
          <a:lstStyle/>
          <a:p>
            <a:r>
              <a:rPr lang="en-US" dirty="0"/>
              <a:t>About Your Instructor</a:t>
            </a:r>
          </a:p>
        </p:txBody>
      </p:sp>
      <p:sp>
        <p:nvSpPr>
          <p:cNvPr id="2" name="Content Placeholder 1">
            <a:extLst>
              <a:ext uri="{FF2B5EF4-FFF2-40B4-BE49-F238E27FC236}">
                <a16:creationId xmlns:a16="http://schemas.microsoft.com/office/drawing/2014/main" id="{F57EB903-EC8E-A34F-9465-4F07E0EEFEDD}"/>
              </a:ext>
            </a:extLst>
          </p:cNvPr>
          <p:cNvSpPr>
            <a:spLocks noGrp="1"/>
          </p:cNvSpPr>
          <p:nvPr>
            <p:ph type="body" idx="3"/>
          </p:nvPr>
        </p:nvSpPr>
        <p:spPr>
          <a:xfrm>
            <a:off x="178778" y="521758"/>
            <a:ext cx="8338900" cy="4038574"/>
          </a:xfrm>
        </p:spPr>
        <p:txBody>
          <a:bodyPr/>
          <a:lstStyle/>
          <a:p>
            <a:r>
              <a:rPr lang="en-US" sz="1400" dirty="0"/>
              <a:t>40 years in computer science industry:</a:t>
            </a:r>
          </a:p>
          <a:p>
            <a:pPr lvl="1"/>
            <a:r>
              <a:rPr lang="en-US" sz="1200" dirty="0"/>
              <a:t>IBM Fellow.</a:t>
            </a:r>
          </a:p>
          <a:p>
            <a:pPr lvl="1"/>
            <a:r>
              <a:rPr lang="en-US" sz="1200" dirty="0"/>
              <a:t>Microsoft Technical Fellow.</a:t>
            </a:r>
          </a:p>
          <a:p>
            <a:pPr lvl="1"/>
            <a:r>
              <a:rPr lang="en-US" sz="1200" dirty="0"/>
              <a:t>Chief Technology Officer, CA technologies.</a:t>
            </a:r>
          </a:p>
          <a:p>
            <a:pPr lvl="1"/>
            <a:r>
              <a:rPr lang="en-US" sz="1200" dirty="0"/>
              <a:t>Dell Senior Technical Fellow.</a:t>
            </a:r>
          </a:p>
          <a:p>
            <a:pPr lvl="1"/>
            <a:r>
              <a:rPr lang="en-US" sz="1200" dirty="0"/>
              <a:t>CTO, Co-Founder, </a:t>
            </a:r>
            <a:r>
              <a:rPr lang="en-US" sz="1200" dirty="0">
                <a:hlinkClick r:id="rId2"/>
              </a:rPr>
              <a:t>Seeka.tv</a:t>
            </a:r>
            <a:r>
              <a:rPr lang="en-US" sz="1200" dirty="0"/>
              <a:t>.</a:t>
            </a:r>
          </a:p>
          <a:p>
            <a:pPr lvl="1"/>
            <a:r>
              <a:rPr lang="en-US" sz="1200" dirty="0"/>
              <a:t>Ansys (Synopsys) (current):</a:t>
            </a:r>
          </a:p>
          <a:p>
            <a:pPr lvl="2"/>
            <a:r>
              <a:rPr lang="en-US" sz="1100" dirty="0"/>
              <a:t>Ansys/Synopsys Fellow, Chief SW Architect;</a:t>
            </a:r>
          </a:p>
          <a:p>
            <a:pPr lvl="2"/>
            <a:r>
              <a:rPr lang="en-US" sz="1100" dirty="0"/>
              <a:t>VP Cloud, AI, Solutions and Developer Enablement BU (CASEBU)</a:t>
            </a:r>
          </a:p>
          <a:p>
            <a:r>
              <a:rPr lang="en-US" sz="1400" dirty="0"/>
              <a:t>Academic experience:</a:t>
            </a:r>
          </a:p>
          <a:p>
            <a:pPr lvl="1"/>
            <a:r>
              <a:rPr lang="en-US" sz="1200" dirty="0"/>
              <a:t>BA, MS, Ph.D., Computer Science, Columbia University.</a:t>
            </a:r>
          </a:p>
          <a:p>
            <a:pPr lvl="1"/>
            <a:r>
              <a:rPr lang="en-US" sz="1200" dirty="0"/>
              <a:t>Approx. 25 semesters as an Adjunct Professor.</a:t>
            </a:r>
          </a:p>
          <a:p>
            <a:pPr lvl="1"/>
            <a:r>
              <a:rPr lang="en-US" sz="1200" dirty="0"/>
              <a:t>Professor of Professional Practice in CS (2018)</a:t>
            </a:r>
          </a:p>
          <a:p>
            <a:pPr lvl="1"/>
            <a:r>
              <a:rPr lang="en-US" sz="1200" dirty="0"/>
              <a:t>Courses:</a:t>
            </a:r>
          </a:p>
          <a:p>
            <a:pPr lvl="2"/>
            <a:r>
              <a:rPr lang="en-US" sz="1100" dirty="0"/>
              <a:t>E1006: Intro. to Computing</a:t>
            </a:r>
          </a:p>
          <a:p>
            <a:pPr lvl="2"/>
            <a:r>
              <a:rPr lang="en-US" sz="1100" dirty="0"/>
              <a:t>W4111: Intro. to Databases</a:t>
            </a:r>
          </a:p>
          <a:p>
            <a:pPr lvl="2"/>
            <a:r>
              <a:rPr lang="en-US" sz="1100" dirty="0"/>
              <a:t>E6998, E6156: Advanced Topics in SW Engineering (Cloud Computing)</a:t>
            </a:r>
          </a:p>
          <a:p>
            <a:r>
              <a:rPr lang="en-US" sz="1400" dirty="0"/>
              <a:t>Approx. 65 technical publications; Approx. 12 patents.</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Sophomore. </a:t>
            </a:r>
          </a:p>
          <a:p>
            <a:pPr marL="742950" lvl="1" indent="-285750">
              <a:buFont typeface="Arial" panose="020B0604020202020204" pitchFamily="34" charset="0"/>
              <a:buChar char="•"/>
            </a:pPr>
            <a:r>
              <a:rPr lang="en-US" sz="1200" dirty="0"/>
              <a:t>2019 Barnard Graduate. </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r>
              <a:rPr lang="en-US" sz="1200" dirty="0"/>
              <a:t>.</a:t>
            </a:r>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
        <p:nvSpPr>
          <p:cNvPr id="6" name="TextBox 5">
            <a:extLst>
              <a:ext uri="{FF2B5EF4-FFF2-40B4-BE49-F238E27FC236}">
                <a16:creationId xmlns:a16="http://schemas.microsoft.com/office/drawing/2014/main" id="{34F3F868-2894-4C12-8A36-608BA17D4A88}"/>
              </a:ext>
            </a:extLst>
          </p:cNvPr>
          <p:cNvSpPr txBox="1"/>
          <p:nvPr/>
        </p:nvSpPr>
        <p:spPr>
          <a:xfrm>
            <a:off x="4097482" y="3384546"/>
            <a:ext cx="1861215" cy="461665"/>
          </a:xfrm>
          <a:prstGeom prst="rect">
            <a:avLst/>
          </a:prstGeom>
          <a:noFill/>
        </p:spPr>
        <p:txBody>
          <a:bodyPr wrap="none" rtlCol="0">
            <a:spAutoFit/>
          </a:bodyPr>
          <a:lstStyle/>
          <a:p>
            <a:pPr algn="ctr"/>
            <a:r>
              <a:rPr lang="en-US" sz="1200" dirty="0"/>
              <a:t>I have taught some version</a:t>
            </a:r>
            <a:br>
              <a:rPr lang="en-US" sz="1200" dirty="0"/>
            </a:br>
            <a:r>
              <a:rPr lang="en-US" sz="1200" dirty="0"/>
              <a:t>of this class 12 times.</a:t>
            </a:r>
          </a:p>
        </p:txBody>
      </p:sp>
      <p:cxnSp>
        <p:nvCxnSpPr>
          <p:cNvPr id="8" name="Straight Arrow Connector 7">
            <a:extLst>
              <a:ext uri="{FF2B5EF4-FFF2-40B4-BE49-F238E27FC236}">
                <a16:creationId xmlns:a16="http://schemas.microsoft.com/office/drawing/2014/main" id="{4CAEC923-620D-459A-BE63-2B3CD865B308}"/>
              </a:ext>
            </a:extLst>
          </p:cNvPr>
          <p:cNvCxnSpPr>
            <a:cxnSpLocks/>
          </p:cNvCxnSpPr>
          <p:nvPr/>
        </p:nvCxnSpPr>
        <p:spPr>
          <a:xfrm flipH="1">
            <a:off x="3949564" y="3714750"/>
            <a:ext cx="317636" cy="457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54316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DB8CF-1A9A-9E9A-30FC-A476548A5E58}"/>
              </a:ext>
            </a:extLst>
          </p:cNvPr>
          <p:cNvSpPr>
            <a:spLocks noGrp="1"/>
          </p:cNvSpPr>
          <p:nvPr>
            <p:ph type="title"/>
          </p:nvPr>
        </p:nvSpPr>
        <p:spPr>
          <a:xfrm>
            <a:off x="76200" y="57150"/>
            <a:ext cx="9140835" cy="351014"/>
          </a:xfrm>
          <a:prstGeom prst="rect">
            <a:avLst/>
          </a:prstGeom>
        </p:spPr>
        <p:txBody>
          <a:bodyPr/>
          <a:lstStyle/>
          <a:p>
            <a:r>
              <a:rPr lang="en-US" dirty="0"/>
              <a:t>About Your TAs</a:t>
            </a:r>
          </a:p>
        </p:txBody>
      </p:sp>
      <p:sp>
        <p:nvSpPr>
          <p:cNvPr id="3" name="Text Placeholder 2">
            <a:extLst>
              <a:ext uri="{FF2B5EF4-FFF2-40B4-BE49-F238E27FC236}">
                <a16:creationId xmlns:a16="http://schemas.microsoft.com/office/drawing/2014/main" id="{7AE5EA89-60F2-4DE7-7957-E6F566584D30}"/>
              </a:ext>
            </a:extLst>
          </p:cNvPr>
          <p:cNvSpPr>
            <a:spLocks noGrp="1"/>
          </p:cNvSpPr>
          <p:nvPr>
            <p:ph type="body" idx="3"/>
          </p:nvPr>
        </p:nvSpPr>
        <p:spPr/>
        <p:txBody>
          <a:bodyPr/>
          <a:lstStyle/>
          <a:p>
            <a:r>
              <a:rPr lang="en-US" dirty="0"/>
              <a:t>All the TAs have either taken databases with me, previously been a TA for databases, or have industry experience. They can relate to your experience in the class and help you be successful.</a:t>
            </a:r>
            <a:br>
              <a:rPr lang="en-US" dirty="0"/>
            </a:br>
            <a:endParaRPr lang="en-US" dirty="0"/>
          </a:p>
          <a:p>
            <a:r>
              <a:rPr lang="en-US" dirty="0"/>
              <a:t>I ask them to be your advocates. For example,</a:t>
            </a:r>
          </a:p>
          <a:p>
            <a:pPr lvl="1"/>
            <a:r>
              <a:rPr lang="en-US" dirty="0"/>
              <a:t>Based on their feedback last fall,</a:t>
            </a:r>
          </a:p>
          <a:p>
            <a:pPr lvl="1"/>
            <a:r>
              <a:rPr lang="en-US" dirty="0"/>
              <a:t>I decreased the length of the final exam by 40%.</a:t>
            </a:r>
            <a:br>
              <a:rPr lang="en-US" dirty="0"/>
            </a:br>
            <a:endParaRPr lang="en-US" dirty="0"/>
          </a:p>
          <a:p>
            <a:r>
              <a:rPr lang="en-US" dirty="0"/>
              <a:t>If you are struggling, please contact them and/or me.</a:t>
            </a:r>
          </a:p>
          <a:p>
            <a:endParaRPr lang="en-US" dirty="0"/>
          </a:p>
          <a:p>
            <a:r>
              <a:rPr lang="en-US" dirty="0"/>
              <a:t>The TAs: I will publish the info about themselves and office hours.</a:t>
            </a:r>
          </a:p>
        </p:txBody>
      </p:sp>
    </p:spTree>
    <p:extLst>
      <p:ext uri="{BB962C8B-B14F-4D97-AF65-F5344CB8AC3E}">
        <p14:creationId xmlns:p14="http://schemas.microsoft.com/office/powerpoint/2010/main" val="7452920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02D17F-419A-96C9-6500-9B681E63162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900235F-061B-B763-7210-2704A3B2D31D}"/>
              </a:ext>
            </a:extLst>
          </p:cNvPr>
          <p:cNvSpPr>
            <a:spLocks noGrp="1"/>
          </p:cNvSpPr>
          <p:nvPr>
            <p:ph idx="1"/>
          </p:nvPr>
        </p:nvSpPr>
        <p:spPr/>
        <p:txBody>
          <a:bodyPr/>
          <a:lstStyle/>
          <a:p>
            <a:r>
              <a:rPr lang="en-US" dirty="0"/>
              <a:t>Course Overview, Objectives and Content</a:t>
            </a:r>
          </a:p>
        </p:txBody>
      </p:sp>
    </p:spTree>
    <p:extLst>
      <p:ext uri="{BB962C8B-B14F-4D97-AF65-F5344CB8AC3E}">
        <p14:creationId xmlns:p14="http://schemas.microsoft.com/office/powerpoint/2010/main" val="2103558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pPr lvl="1"/>
            <a:r>
              <a:rPr lang="en-US" sz="1000" dirty="0"/>
              <a:t>All students will have to do a little Python programming.</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37728F-D7D6-2D4E-BB66-288D3FF2BA10}"/>
              </a:ext>
            </a:extLst>
          </p:cNvPr>
          <p:cNvSpPr>
            <a:spLocks noGrp="1"/>
          </p:cNvSpPr>
          <p:nvPr>
            <p:ph type="body" idx="3"/>
          </p:nvPr>
        </p:nvSpPr>
        <p:spPr>
          <a:xfrm>
            <a:off x="172570" y="590550"/>
            <a:ext cx="8345107" cy="3969781"/>
          </a:xfrm>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introduction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r>
              <a:rPr lang="en-US" dirty="0"/>
              <a:t>Have cool stuff to talk about on interviews and in your resumes.</a:t>
            </a:r>
          </a:p>
          <a:p>
            <a:endParaRPr lang="en-US" dirty="0"/>
          </a:p>
        </p:txBody>
      </p:sp>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a:xfrm>
            <a:off x="172570" y="1121"/>
            <a:ext cx="8666629" cy="443198"/>
          </a:xfrm>
        </p:spPr>
        <p:txBody>
          <a:bodyPr/>
          <a:lstStyle/>
          <a:p>
            <a:r>
              <a:rPr lang="en-US" dirty="0"/>
              <a:t>Course Objectives</a:t>
            </a:r>
          </a:p>
        </p:txBody>
      </p:sp>
    </p:spTree>
    <p:extLst>
      <p:ext uri="{BB962C8B-B14F-4D97-AF65-F5344CB8AC3E}">
        <p14:creationId xmlns:p14="http://schemas.microsoft.com/office/powerpoint/2010/main" val="190820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E8FA19-1A61-BE4B-8128-82FC0D8A8E2B}"/>
              </a:ext>
            </a:extLst>
          </p:cNvPr>
          <p:cNvSpPr>
            <a:spLocks noGrp="1"/>
          </p:cNvSpPr>
          <p:nvPr>
            <p:ph type="body" idx="3"/>
          </p:nvPr>
        </p:nvSpPr>
        <p:spPr>
          <a:xfrm>
            <a:off x="172570" y="590550"/>
            <a:ext cx="8345107" cy="3969781"/>
          </a:xfrm>
        </p:spPr>
        <p:txBody>
          <a:bodyPr/>
          <a:lstStyle/>
          <a:p>
            <a:r>
              <a:rPr lang="en-US" sz="1400" dirty="0"/>
              <a:t>This course is foundational, and will teach you the </a:t>
            </a:r>
            <a:br>
              <a:rPr lang="en-US" sz="1400" dirty="0"/>
            </a:br>
            <a:r>
              <a:rPr lang="en-US" sz="1400" dirty="0"/>
              <a:t>core concepts in</a:t>
            </a:r>
          </a:p>
          <a:p>
            <a:pPr lvl="1"/>
            <a:r>
              <a:rPr lang="en-US" sz="1100" dirty="0"/>
              <a:t>Data modeling</a:t>
            </a:r>
          </a:p>
          <a:p>
            <a:pPr lvl="1"/>
            <a:r>
              <a:rPr lang="en-US" sz="1100" dirty="0"/>
              <a:t>Data model implementation; Data manipulation.</a:t>
            </a:r>
          </a:p>
          <a:p>
            <a:pPr lvl="1"/>
            <a:r>
              <a:rPr lang="en-US" sz="1100" dirty="0"/>
              <a:t>Different database models and database management systems.</a:t>
            </a:r>
          </a:p>
          <a:p>
            <a:pPr lvl="1"/>
            <a:r>
              <a:rPr lang="en-US" sz="1100" dirty="0"/>
              <a:t>Implementation and architecture of data centric applications</a:t>
            </a:r>
            <a:br>
              <a:rPr lang="en-US" sz="1100" dirty="0"/>
            </a:br>
            <a:r>
              <a:rPr lang="en-US" sz="1100" dirty="0"/>
              <a:t>and database management systems.</a:t>
            </a:r>
          </a:p>
          <a:p>
            <a:r>
              <a:rPr lang="en-US" sz="1400" dirty="0"/>
              <a:t>ANY non-trivial application</a:t>
            </a:r>
          </a:p>
          <a:p>
            <a:pPr lvl="1"/>
            <a:r>
              <a:rPr lang="en-US" sz="1100" dirty="0"/>
              <a:t>Requires a well-designed data model.</a:t>
            </a:r>
          </a:p>
          <a:p>
            <a:pPr lvl="1"/>
            <a:r>
              <a:rPr lang="en-US" sz="1100" dirty="0"/>
              <a:t>Implements a data model and manipulates data.</a:t>
            </a:r>
          </a:p>
          <a:p>
            <a:pPr lvl="1"/>
            <a:r>
              <a:rPr lang="en-US" sz="1100" dirty="0"/>
              <a:t>Uses a database management system.</a:t>
            </a:r>
          </a:p>
          <a:p>
            <a:r>
              <a:rPr lang="en-US" sz="1400" dirty="0"/>
              <a:t>Understanding databases and database management </a:t>
            </a:r>
            <a:br>
              <a:rPr lang="en-US" sz="1400" dirty="0"/>
            </a:br>
            <a:r>
              <a:rPr lang="en-US" sz="1400" dirty="0"/>
              <a:t>is core to the “hottest fields” in computer science, e.g.</a:t>
            </a:r>
          </a:p>
          <a:p>
            <a:pPr lvl="1"/>
            <a:r>
              <a:rPr lang="en-US" sz="1100" dirty="0"/>
              <a:t>Data science</a:t>
            </a:r>
          </a:p>
          <a:p>
            <a:pPr lvl="1"/>
            <a:r>
              <a:rPr lang="en-US" sz="1100" dirty="0"/>
              <a:t>Machine learning</a:t>
            </a:r>
          </a:p>
          <a:p>
            <a:pPr lvl="1"/>
            <a:r>
              <a:rPr lang="en-US" sz="1100" dirty="0"/>
              <a:t>Intelligent (Autonomous) systems</a:t>
            </a:r>
          </a:p>
          <a:p>
            <a:pPr lvl="1"/>
            <a:r>
              <a:rPr lang="en-US" sz="1100" dirty="0"/>
              <a:t>Internet-of-Things</a:t>
            </a:r>
          </a:p>
          <a:p>
            <a:pPr lvl="1"/>
            <a:r>
              <a:rPr lang="en-US" sz="1100" dirty="0"/>
              <a:t>Cybersecurity</a:t>
            </a:r>
          </a:p>
          <a:p>
            <a:pPr lvl="1"/>
            <a:r>
              <a:rPr lang="en-US" sz="1100" dirty="0"/>
              <a:t>Cloud Computing</a:t>
            </a:r>
          </a:p>
        </p:txBody>
      </p:sp>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a:xfrm>
            <a:off x="172570" y="1121"/>
            <a:ext cx="8666629" cy="443198"/>
          </a:xfrm>
        </p:spPr>
        <p:txBody>
          <a:bodyPr/>
          <a:lstStyle/>
          <a:p>
            <a:r>
              <a:rPr lang="en-US" dirty="0"/>
              <a:t>The Course – Value and my Perspective</a:t>
            </a: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4294967295"/>
          </p:nvPr>
        </p:nvSpPr>
        <p:spPr>
          <a:xfrm>
            <a:off x="4953000" y="481013"/>
            <a:ext cx="4191000" cy="4038600"/>
          </a:xfrm>
          <a:prstGeom prst="rect">
            <a:avLst/>
          </a:prstGeo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728558" y="222720"/>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database/data engineering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3218B-700F-9EA4-A570-B488D4732A6A}"/>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3E67E89-7335-FD86-2870-8CC40058C7CA}"/>
              </a:ext>
            </a:extLst>
          </p:cNvPr>
          <p:cNvSpPr>
            <a:spLocks noGrp="1"/>
          </p:cNvSpPr>
          <p:nvPr>
            <p:ph idx="1"/>
          </p:nvPr>
        </p:nvSpPr>
        <p:spPr/>
        <p:txBody>
          <a:bodyPr/>
          <a:lstStyle/>
          <a:p>
            <a:r>
              <a:rPr lang="en-US" dirty="0"/>
              <a:t>Technology Used</a:t>
            </a:r>
          </a:p>
        </p:txBody>
      </p:sp>
    </p:spTree>
    <p:extLst>
      <p:ext uri="{BB962C8B-B14F-4D97-AF65-F5344CB8AC3E}">
        <p14:creationId xmlns:p14="http://schemas.microsoft.com/office/powerpoint/2010/main" val="2539243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1701BC4-9B23-C430-DBE3-D8CCA1D5BCA3}"/>
              </a:ext>
            </a:extLst>
          </p:cNvPr>
          <p:cNvSpPr>
            <a:spLocks noGrp="1"/>
          </p:cNvSpPr>
          <p:nvPr>
            <p:ph idx="1"/>
          </p:nvPr>
        </p:nvSpPr>
        <p:spPr/>
        <p:txBody>
          <a:bodyPr/>
          <a:lstStyle/>
          <a:p>
            <a:pPr marL="85725" indent="0" algn="ctr">
              <a:buNone/>
            </a:pPr>
            <a:r>
              <a:rPr lang="en-US" altLang="en-US" sz="2400" i="1" dirty="0">
                <a:solidFill>
                  <a:schemeClr val="tx1"/>
                </a:solidFill>
              </a:rPr>
              <a:t>Faculty do not manage waitlists</a:t>
            </a:r>
            <a:br>
              <a:rPr lang="en-US" altLang="en-US" sz="2400" i="1" dirty="0">
                <a:solidFill>
                  <a:schemeClr val="tx1"/>
                </a:solidFill>
              </a:rPr>
            </a:br>
            <a:r>
              <a:rPr lang="en-US" altLang="en-US" sz="2400" i="1" dirty="0">
                <a:solidFill>
                  <a:schemeClr val="tx1"/>
                </a:solidFill>
              </a:rPr>
              <a:t>for some courses, including W4111.</a:t>
            </a:r>
          </a:p>
          <a:p>
            <a:pPr marL="85725" indent="0" algn="ctr">
              <a:buNone/>
            </a:pPr>
            <a:r>
              <a:rPr lang="en-US" altLang="en-US" sz="2400" i="1" dirty="0">
                <a:solidFill>
                  <a:schemeClr val="tx1"/>
                </a:solidFill>
              </a:rPr>
              <a:t>The academic admin staff in the</a:t>
            </a:r>
            <a:br>
              <a:rPr lang="en-US" altLang="en-US" sz="2400" i="1" dirty="0">
                <a:solidFill>
                  <a:schemeClr val="tx1"/>
                </a:solidFill>
              </a:rPr>
            </a:br>
            <a:r>
              <a:rPr lang="en-US" altLang="en-US" sz="2400" i="1" dirty="0">
                <a:solidFill>
                  <a:schemeClr val="tx1"/>
                </a:solidFill>
              </a:rPr>
              <a:t>CS Department manages the waitlist,</a:t>
            </a:r>
            <a:br>
              <a:rPr lang="en-US" altLang="en-US" sz="2400" i="1" dirty="0">
                <a:solidFill>
                  <a:schemeClr val="tx1"/>
                </a:solidFill>
              </a:rPr>
            </a:br>
            <a:r>
              <a:rPr lang="en-US" altLang="en-US" sz="2400" i="1" dirty="0">
                <a:solidFill>
                  <a:schemeClr val="tx1"/>
                </a:solidFill>
              </a:rPr>
              <a:t>priorities and enrollment.</a:t>
            </a:r>
          </a:p>
          <a:p>
            <a:pPr marL="85725" indent="0" algn="ctr">
              <a:buNone/>
            </a:pPr>
            <a:r>
              <a:rPr lang="en-US" altLang="en-US" sz="2400" i="1" dirty="0">
                <a:solidFill>
                  <a:schemeClr val="tx1"/>
                </a:solidFill>
              </a:rPr>
              <a:t>You should contact advising email:</a:t>
            </a:r>
          </a:p>
          <a:p>
            <a:pPr marL="85725" indent="0" algn="ctr">
              <a:buNone/>
            </a:pPr>
            <a:r>
              <a:rPr lang="en-US" altLang="en-US" sz="2400" dirty="0" err="1">
                <a:solidFill>
                  <a:schemeClr val="tx1"/>
                </a:solidFill>
              </a:rPr>
              <a:t>ug-advising@cs.columbia.edu</a:t>
            </a:r>
            <a:r>
              <a:rPr lang="en-US" altLang="en-US" sz="2400" dirty="0">
                <a:solidFill>
                  <a:schemeClr val="tx1"/>
                </a:solidFill>
              </a:rPr>
              <a:t>, </a:t>
            </a:r>
            <a:r>
              <a:rPr lang="en-US" altLang="en-US" sz="2400" dirty="0" err="1">
                <a:solidFill>
                  <a:schemeClr val="tx1"/>
                </a:solidFill>
              </a:rPr>
              <a:t>ms</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r>
              <a:rPr lang="en-US" altLang="en-US" sz="2400" dirty="0">
                <a:solidFill>
                  <a:schemeClr val="tx1"/>
                </a:solidFill>
              </a:rPr>
              <a:t>or</a:t>
            </a:r>
            <a:br>
              <a:rPr lang="en-US" altLang="en-US" sz="2400" dirty="0">
                <a:solidFill>
                  <a:schemeClr val="tx1"/>
                </a:solidFill>
              </a:rPr>
            </a:br>
            <a:r>
              <a:rPr lang="en-US" altLang="en-US" sz="2400" dirty="0" err="1">
                <a:solidFill>
                  <a:schemeClr val="tx1"/>
                </a:solidFill>
              </a:rPr>
              <a:t>phd</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endParaRPr lang="en-US" altLang="en-US" sz="2400" i="1" dirty="0">
              <a:solidFill>
                <a:schemeClr val="tx1"/>
              </a:solidFill>
            </a:endParaRPr>
          </a:p>
        </p:txBody>
      </p:sp>
      <p:sp>
        <p:nvSpPr>
          <p:cNvPr id="3" name="Title 2">
            <a:extLst>
              <a:ext uri="{FF2B5EF4-FFF2-40B4-BE49-F238E27FC236}">
                <a16:creationId xmlns:a16="http://schemas.microsoft.com/office/drawing/2014/main" id="{8CC814F9-036E-D27F-312D-278B0A6B685A}"/>
              </a:ext>
            </a:extLst>
          </p:cNvPr>
          <p:cNvSpPr>
            <a:spLocks noGrp="1"/>
          </p:cNvSpPr>
          <p:nvPr>
            <p:ph type="title"/>
          </p:nvPr>
        </p:nvSpPr>
        <p:spPr/>
        <p:txBody>
          <a:bodyPr/>
          <a:lstStyle/>
          <a:p>
            <a:r>
              <a:rPr lang="en-US" dirty="0"/>
              <a:t>Waitlists and Enrollments</a:t>
            </a:r>
          </a:p>
        </p:txBody>
      </p:sp>
    </p:spTree>
    <p:extLst>
      <p:ext uri="{BB962C8B-B14F-4D97-AF65-F5344CB8AC3E}">
        <p14:creationId xmlns:p14="http://schemas.microsoft.com/office/powerpoint/2010/main" val="4098615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12743-CC15-9676-4646-1B9C66B8EEA1}"/>
              </a:ext>
            </a:extLst>
          </p:cNvPr>
          <p:cNvSpPr>
            <a:spLocks noGrp="1"/>
          </p:cNvSpPr>
          <p:nvPr>
            <p:ph type="title"/>
          </p:nvPr>
        </p:nvSpPr>
        <p:spPr>
          <a:xfrm>
            <a:off x="142895" y="39131"/>
            <a:ext cx="9140835" cy="351014"/>
          </a:xfrm>
          <a:prstGeom prst="rect">
            <a:avLst/>
          </a:prstGeom>
        </p:spPr>
        <p:txBody>
          <a:bodyPr/>
          <a:lstStyle/>
          <a:p>
            <a:r>
              <a:rPr lang="en-US" dirty="0"/>
              <a:t>Why Python?</a:t>
            </a:r>
          </a:p>
        </p:txBody>
      </p:sp>
      <p:sp>
        <p:nvSpPr>
          <p:cNvPr id="3" name="Text Placeholder 2">
            <a:extLst>
              <a:ext uri="{FF2B5EF4-FFF2-40B4-BE49-F238E27FC236}">
                <a16:creationId xmlns:a16="http://schemas.microsoft.com/office/drawing/2014/main" id="{46EF59BC-007B-3AED-45B1-5B819C67438B}"/>
              </a:ext>
            </a:extLst>
          </p:cNvPr>
          <p:cNvSpPr>
            <a:spLocks noGrp="1"/>
          </p:cNvSpPr>
          <p:nvPr>
            <p:ph type="body" idx="3"/>
          </p:nvPr>
        </p:nvSpPr>
        <p:spPr>
          <a:xfrm>
            <a:off x="142895" y="3111184"/>
            <a:ext cx="8392744" cy="1371600"/>
          </a:xfrm>
        </p:spPr>
        <p:txBody>
          <a:bodyPr/>
          <a:lstStyle/>
          <a:p>
            <a:r>
              <a:rPr lang="en-US" sz="1600" dirty="0"/>
              <a:t>We use Python and the python ecosystem despite the fact that the bulletin says/used to say Java, and many intro. courses are in Java.</a:t>
            </a:r>
          </a:p>
          <a:p>
            <a:r>
              <a:rPr lang="en-US" sz="1600" dirty="0"/>
              <a:t>Most popular language in data engineering/data science, mathematics and DB, data engineering for AI, … …</a:t>
            </a:r>
          </a:p>
          <a:p>
            <a:r>
              <a:rPr lang="en-US" sz="1600" dirty="0"/>
              <a:t>Excellent packages, libraries and DB </a:t>
            </a:r>
            <a:r>
              <a:rPr lang="en-US" sz="1600" u="sng" dirty="0"/>
              <a:t>usage examples and tutorials. </a:t>
            </a:r>
          </a:p>
        </p:txBody>
      </p:sp>
      <p:pic>
        <p:nvPicPr>
          <p:cNvPr id="6" name="Picture 5">
            <a:extLst>
              <a:ext uri="{FF2B5EF4-FFF2-40B4-BE49-F238E27FC236}">
                <a16:creationId xmlns:a16="http://schemas.microsoft.com/office/drawing/2014/main" id="{E8D0C341-9264-46AF-0206-9EB8DC5C454A}"/>
              </a:ext>
            </a:extLst>
          </p:cNvPr>
          <p:cNvPicPr>
            <a:picLocks noChangeAspect="1"/>
          </p:cNvPicPr>
          <p:nvPr/>
        </p:nvPicPr>
        <p:blipFill>
          <a:blip r:embed="rId2"/>
          <a:stretch>
            <a:fillRect/>
          </a:stretch>
        </p:blipFill>
        <p:spPr>
          <a:xfrm>
            <a:off x="76200" y="514350"/>
            <a:ext cx="5054829" cy="2576389"/>
          </a:xfrm>
          <a:prstGeom prst="rect">
            <a:avLst/>
          </a:prstGeom>
        </p:spPr>
      </p:pic>
      <p:pic>
        <p:nvPicPr>
          <p:cNvPr id="7" name="Picture 6">
            <a:extLst>
              <a:ext uri="{FF2B5EF4-FFF2-40B4-BE49-F238E27FC236}">
                <a16:creationId xmlns:a16="http://schemas.microsoft.com/office/drawing/2014/main" id="{95A4DEE9-EA3A-6637-A302-50C0D75014C4}"/>
              </a:ext>
            </a:extLst>
          </p:cNvPr>
          <p:cNvPicPr>
            <a:picLocks noChangeAspect="1"/>
          </p:cNvPicPr>
          <p:nvPr/>
        </p:nvPicPr>
        <p:blipFill>
          <a:blip r:embed="rId3"/>
          <a:stretch>
            <a:fillRect/>
          </a:stretch>
        </p:blipFill>
        <p:spPr>
          <a:xfrm>
            <a:off x="4339267" y="133350"/>
            <a:ext cx="4830133" cy="2729424"/>
          </a:xfrm>
          <a:prstGeom prst="rect">
            <a:avLst/>
          </a:prstGeom>
        </p:spPr>
      </p:pic>
    </p:spTree>
    <p:extLst>
      <p:ext uri="{BB962C8B-B14F-4D97-AF65-F5344CB8AC3E}">
        <p14:creationId xmlns:p14="http://schemas.microsoft.com/office/powerpoint/2010/main" val="2656688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41A0B-D036-DBF4-87D9-271D4EEB9A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97C8E1-B81E-9116-57DD-1D17233DF97F}"/>
              </a:ext>
            </a:extLst>
          </p:cNvPr>
          <p:cNvSpPr>
            <a:spLocks noGrp="1"/>
          </p:cNvSpPr>
          <p:nvPr>
            <p:ph type="title"/>
          </p:nvPr>
        </p:nvSpPr>
        <p:spPr>
          <a:xfrm>
            <a:off x="153984" y="0"/>
            <a:ext cx="9140835" cy="351014"/>
          </a:xfrm>
          <a:prstGeom prst="rect">
            <a:avLst/>
          </a:prstGeom>
        </p:spPr>
        <p:txBody>
          <a:bodyPr/>
          <a:lstStyle/>
          <a:p>
            <a:r>
              <a:rPr lang="en-US" dirty="0"/>
              <a:t>Which Databases?</a:t>
            </a:r>
          </a:p>
        </p:txBody>
      </p:sp>
      <p:sp>
        <p:nvSpPr>
          <p:cNvPr id="3" name="Text Placeholder 2">
            <a:extLst>
              <a:ext uri="{FF2B5EF4-FFF2-40B4-BE49-F238E27FC236}">
                <a16:creationId xmlns:a16="http://schemas.microsoft.com/office/drawing/2014/main" id="{39D6E816-F116-E61F-4F3A-05CBFF0CDCA5}"/>
              </a:ext>
            </a:extLst>
          </p:cNvPr>
          <p:cNvSpPr>
            <a:spLocks noGrp="1"/>
          </p:cNvSpPr>
          <p:nvPr>
            <p:ph type="body" idx="3"/>
          </p:nvPr>
        </p:nvSpPr>
        <p:spPr>
          <a:xfrm>
            <a:off x="69036" y="2745079"/>
            <a:ext cx="8915400" cy="1600200"/>
          </a:xfrm>
        </p:spPr>
        <p:txBody>
          <a:bodyPr/>
          <a:lstStyle/>
          <a:p>
            <a:pPr>
              <a:lnSpc>
                <a:spcPct val="100000"/>
              </a:lnSpc>
              <a:spcBef>
                <a:spcPts val="0"/>
              </a:spcBef>
            </a:pPr>
            <a:r>
              <a:rPr lang="en-US" sz="1800" dirty="0"/>
              <a:t>We will use 4 specific database management/engineering systems: MySQL, MongoDB, </a:t>
            </a:r>
            <a:r>
              <a:rPr lang="en-US" sz="1800" dirty="0" err="1"/>
              <a:t>PySpark</a:t>
            </a:r>
            <a:r>
              <a:rPr lang="en-US" sz="1800" dirty="0"/>
              <a:t> and Neo4j.</a:t>
            </a:r>
          </a:p>
          <a:p>
            <a:pPr lvl="1">
              <a:lnSpc>
                <a:spcPct val="100000"/>
              </a:lnSpc>
              <a:spcBef>
                <a:spcPts val="0"/>
              </a:spcBef>
            </a:pPr>
            <a:r>
              <a:rPr lang="en-US" sz="1100" dirty="0"/>
              <a:t>My SQL is the most popular “open source, free” relational/SQL DBMS, but PostgreSQL is growing the fastest.</a:t>
            </a:r>
          </a:p>
          <a:p>
            <a:pPr lvl="1">
              <a:lnSpc>
                <a:spcPct val="100000"/>
              </a:lnSpc>
              <a:spcBef>
                <a:spcPts val="0"/>
              </a:spcBef>
            </a:pPr>
            <a:r>
              <a:rPr lang="en-US" sz="1100" dirty="0"/>
              <a:t>MongoDB is the most popular document DBMS.</a:t>
            </a:r>
          </a:p>
          <a:p>
            <a:pPr lvl="1">
              <a:lnSpc>
                <a:spcPct val="100000"/>
              </a:lnSpc>
              <a:spcBef>
                <a:spcPts val="0"/>
              </a:spcBef>
            </a:pPr>
            <a:r>
              <a:rPr lang="en-US" sz="1100" dirty="0"/>
              <a:t>Neo4j is the most popular Graph DBMS.</a:t>
            </a:r>
          </a:p>
          <a:p>
            <a:pPr>
              <a:lnSpc>
                <a:spcPct val="100000"/>
              </a:lnSpc>
              <a:spcBef>
                <a:spcPts val="0"/>
              </a:spcBef>
            </a:pPr>
            <a:r>
              <a:rPr lang="en-US" sz="1800" dirty="0"/>
              <a:t>There are many technologies for data engineering and big data. </a:t>
            </a:r>
            <a:br>
              <a:rPr lang="en-US" sz="1800" dirty="0"/>
            </a:br>
            <a:r>
              <a:rPr lang="en-US" sz="1800" dirty="0" err="1"/>
              <a:t>PySpark</a:t>
            </a:r>
            <a:r>
              <a:rPr lang="en-US" sz="1800" dirty="0"/>
              <a:t> is popular, common to many systems, simple to install and use from Python.</a:t>
            </a:r>
          </a:p>
          <a:p>
            <a:pPr>
              <a:lnSpc>
                <a:spcPct val="100000"/>
              </a:lnSpc>
              <a:spcBef>
                <a:spcPts val="0"/>
              </a:spcBef>
            </a:pPr>
            <a:r>
              <a:rPr lang="en-US" sz="1800" b="1" dirty="0"/>
              <a:t>Note: </a:t>
            </a:r>
            <a:r>
              <a:rPr lang="en-US" sz="1800" dirty="0"/>
              <a:t>Vector databases are growing rapidly because of generative AI/LLMs.</a:t>
            </a:r>
            <a:endParaRPr lang="en-US" sz="1800" b="1" dirty="0"/>
          </a:p>
        </p:txBody>
      </p:sp>
      <p:pic>
        <p:nvPicPr>
          <p:cNvPr id="5" name="Picture 4">
            <a:extLst>
              <a:ext uri="{FF2B5EF4-FFF2-40B4-BE49-F238E27FC236}">
                <a16:creationId xmlns:a16="http://schemas.microsoft.com/office/drawing/2014/main" id="{99171814-9B33-01CF-EEF4-C30419FEE93F}"/>
              </a:ext>
            </a:extLst>
          </p:cNvPr>
          <p:cNvPicPr>
            <a:picLocks noChangeAspect="1"/>
          </p:cNvPicPr>
          <p:nvPr/>
        </p:nvPicPr>
        <p:blipFill>
          <a:blip r:embed="rId2"/>
          <a:stretch>
            <a:fillRect/>
          </a:stretch>
        </p:blipFill>
        <p:spPr>
          <a:xfrm>
            <a:off x="4724402" y="28885"/>
            <a:ext cx="4100693" cy="2809565"/>
          </a:xfrm>
          <a:prstGeom prst="rect">
            <a:avLst/>
          </a:prstGeom>
        </p:spPr>
      </p:pic>
      <p:pic>
        <p:nvPicPr>
          <p:cNvPr id="6" name="Picture 5">
            <a:extLst>
              <a:ext uri="{FF2B5EF4-FFF2-40B4-BE49-F238E27FC236}">
                <a16:creationId xmlns:a16="http://schemas.microsoft.com/office/drawing/2014/main" id="{98897861-D46C-A93C-5C3B-39629FE3CFAB}"/>
              </a:ext>
            </a:extLst>
          </p:cNvPr>
          <p:cNvPicPr>
            <a:picLocks noChangeAspect="1"/>
          </p:cNvPicPr>
          <p:nvPr/>
        </p:nvPicPr>
        <p:blipFill>
          <a:blip r:embed="rId3"/>
          <a:stretch>
            <a:fillRect/>
          </a:stretch>
        </p:blipFill>
        <p:spPr>
          <a:xfrm>
            <a:off x="69036" y="412815"/>
            <a:ext cx="4350563" cy="2324100"/>
          </a:xfrm>
          <a:prstGeom prst="rect">
            <a:avLst/>
          </a:prstGeom>
        </p:spPr>
      </p:pic>
    </p:spTree>
    <p:extLst>
      <p:ext uri="{BB962C8B-B14F-4D97-AF65-F5344CB8AC3E}">
        <p14:creationId xmlns:p14="http://schemas.microsoft.com/office/powerpoint/2010/main" val="20601235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E35CEF-33DF-8BF3-C074-AD92F92E0B0C}"/>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0C1D31-1E6C-B41E-A21C-500049D3F294}"/>
              </a:ext>
            </a:extLst>
          </p:cNvPr>
          <p:cNvSpPr>
            <a:spLocks noGrp="1"/>
          </p:cNvSpPr>
          <p:nvPr>
            <p:ph idx="1"/>
          </p:nvPr>
        </p:nvSpPr>
        <p:spPr/>
        <p:txBody>
          <a:bodyPr/>
          <a:lstStyle/>
          <a:p>
            <a:r>
              <a:rPr lang="en-US" dirty="0"/>
              <a:t>Approach to Lectures and Material</a:t>
            </a:r>
          </a:p>
        </p:txBody>
      </p:sp>
    </p:spTree>
    <p:extLst>
      <p:ext uri="{BB962C8B-B14F-4D97-AF65-F5344CB8AC3E}">
        <p14:creationId xmlns:p14="http://schemas.microsoft.com/office/powerpoint/2010/main" val="18037191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41DDF34-1B8C-043E-43E4-E1033DEEDC24}"/>
              </a:ext>
            </a:extLst>
          </p:cNvPr>
          <p:cNvSpPr>
            <a:spLocks noGrp="1"/>
          </p:cNvSpPr>
          <p:nvPr>
            <p:ph type="body" idx="3"/>
          </p:nvPr>
        </p:nvSpPr>
        <p:spPr>
          <a:xfrm>
            <a:off x="172570" y="590550"/>
            <a:ext cx="8345107" cy="3969781"/>
          </a:xfrm>
        </p:spPr>
        <p:txBody>
          <a:bodyPr/>
          <a:lstStyle/>
          <a:p>
            <a:r>
              <a:rPr lang="en-US" sz="1600" dirty="0"/>
              <a:t>Material</a:t>
            </a:r>
          </a:p>
          <a:p>
            <a:pPr lvl="1"/>
            <a:r>
              <a:rPr lang="en-US" sz="1200" dirty="0"/>
              <a:t>The primary source of information needed for homework, exams and learning is the lecture and supporting slides/presentation, including slides I do not present/skip.</a:t>
            </a:r>
          </a:p>
          <a:p>
            <a:pPr lvl="1"/>
            <a:r>
              <a:rPr lang="en-US" sz="1200" dirty="0"/>
              <a:t>There is a recommended textbook, but you can get by with material from the presentations supporting the lectures. (</a:t>
            </a:r>
            <a:r>
              <a:rPr lang="en-US" sz="1200" dirty="0">
                <a:hlinkClick r:id="rId2"/>
              </a:rPr>
              <a:t>https://www.db-book.com/slides-dir/index.html</a:t>
            </a:r>
            <a:r>
              <a:rPr lang="en-US" sz="1200" dirty="0"/>
              <a:t>). I may ask you to read and know material from the book slides. I will identify the material.</a:t>
            </a:r>
          </a:p>
          <a:p>
            <a:r>
              <a:rPr lang="en-US" sz="1600" dirty="0"/>
              <a:t>Lectures</a:t>
            </a:r>
          </a:p>
          <a:p>
            <a:pPr lvl="1"/>
            <a:r>
              <a:rPr lang="en-US" sz="1200" dirty="0"/>
              <a:t>The format will include a 10-minute break around 11:30.</a:t>
            </a:r>
          </a:p>
          <a:p>
            <a:pPr lvl="1"/>
            <a:r>
              <a:rPr lang="en-US" sz="1200" dirty="0"/>
              <a:t>The material I use will be a presentation and a sometimes </a:t>
            </a:r>
            <a:r>
              <a:rPr lang="en-US" sz="1200" dirty="0">
                <a:hlinkClick r:id="rId3"/>
              </a:rPr>
              <a:t>Jupyter Notebook </a:t>
            </a:r>
            <a:r>
              <a:rPr lang="en-US" sz="1200" dirty="0"/>
              <a:t>with examples.</a:t>
            </a:r>
          </a:p>
          <a:p>
            <a:pPr lvl="1"/>
            <a:r>
              <a:rPr lang="en-US" sz="1200" dirty="0"/>
              <a:t>I am tired of students not coming to lecture, not watching recordings, and then asking questions that I answered or explained in class.</a:t>
            </a:r>
          </a:p>
          <a:p>
            <a:pPr lvl="2"/>
            <a:r>
              <a:rPr lang="en-US" sz="1100" dirty="0"/>
              <a:t>I expect you to attend lecture or watch the recordings.</a:t>
            </a:r>
          </a:p>
          <a:p>
            <a:pPr lvl="2"/>
            <a:r>
              <a:rPr lang="en-US" sz="1100" dirty="0"/>
              <a:t>I may periodically take attendance for extra-credit.</a:t>
            </a:r>
            <a:endParaRPr lang="en-US" sz="1200" dirty="0"/>
          </a:p>
          <a:p>
            <a:r>
              <a:rPr lang="en-US" sz="1600" dirty="0"/>
              <a:t>The standard syllabus presents some material sequentially:</a:t>
            </a:r>
            <a:br>
              <a:rPr lang="en-US" sz="1600" dirty="0"/>
            </a:br>
            <a:r>
              <a:rPr lang="en-US" sz="1600" dirty="0"/>
              <a:t>ER Model </a:t>
            </a:r>
            <a:r>
              <a:rPr lang="en-US" sz="1600" dirty="0">
                <a:sym typeface="Wingdings" pitchFamily="2" charset="2"/>
              </a:rPr>
              <a:t> Relational Model  Relational Algebra  SQL</a:t>
            </a:r>
          </a:p>
          <a:p>
            <a:r>
              <a:rPr lang="en-US" sz="1600" dirty="0">
                <a:sym typeface="Wingdings" pitchFamily="2" charset="2"/>
              </a:rPr>
              <a:t>I incrementally cover all topics in increasing detail in the early lectures.</a:t>
            </a:r>
            <a:br>
              <a:rPr lang="en-US" sz="1600" dirty="0"/>
            </a:br>
            <a:endParaRPr lang="en-US" sz="1600" dirty="0"/>
          </a:p>
        </p:txBody>
      </p:sp>
      <p:sp>
        <p:nvSpPr>
          <p:cNvPr id="2" name="Title 1">
            <a:extLst>
              <a:ext uri="{FF2B5EF4-FFF2-40B4-BE49-F238E27FC236}">
                <a16:creationId xmlns:a16="http://schemas.microsoft.com/office/drawing/2014/main" id="{167DDB3C-9919-81B9-92CD-F05AF1917542}"/>
              </a:ext>
            </a:extLst>
          </p:cNvPr>
          <p:cNvSpPr>
            <a:spLocks noGrp="1"/>
          </p:cNvSpPr>
          <p:nvPr>
            <p:ph type="title"/>
          </p:nvPr>
        </p:nvSpPr>
        <p:spPr>
          <a:xfrm>
            <a:off x="172570" y="1121"/>
            <a:ext cx="8666629" cy="443198"/>
          </a:xfrm>
        </p:spPr>
        <p:txBody>
          <a:bodyPr/>
          <a:lstStyle/>
          <a:p>
            <a:r>
              <a:rPr lang="en-US" dirty="0"/>
              <a:t>Approach to Lectures; Material</a:t>
            </a:r>
          </a:p>
        </p:txBody>
      </p:sp>
    </p:spTree>
    <p:extLst>
      <p:ext uri="{BB962C8B-B14F-4D97-AF65-F5344CB8AC3E}">
        <p14:creationId xmlns:p14="http://schemas.microsoft.com/office/powerpoint/2010/main" val="11755098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26ECD-01A9-038E-2A96-6D142AED062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FE5FB77-4BCD-6370-9DDC-F5DE3EE59C9B}"/>
              </a:ext>
            </a:extLst>
          </p:cNvPr>
          <p:cNvSpPr>
            <a:spLocks noGrp="1"/>
          </p:cNvSpPr>
          <p:nvPr>
            <p:ph idx="1"/>
          </p:nvPr>
        </p:nvSpPr>
        <p:spPr/>
        <p:txBody>
          <a:bodyPr/>
          <a:lstStyle/>
          <a:p>
            <a:r>
              <a:rPr lang="en-US" dirty="0"/>
              <a:t>Resources and Environment</a:t>
            </a:r>
          </a:p>
        </p:txBody>
      </p:sp>
    </p:spTree>
    <p:extLst>
      <p:ext uri="{BB962C8B-B14F-4D97-AF65-F5344CB8AC3E}">
        <p14:creationId xmlns:p14="http://schemas.microsoft.com/office/powerpoint/2010/main" val="26546684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1BF01EA2-2F97-2E44-BA34-27578A027DAC}"/>
              </a:ext>
            </a:extLst>
          </p:cNvPr>
          <p:cNvSpPr>
            <a:spLocks noGrp="1"/>
          </p:cNvSpPr>
          <p:nvPr>
            <p:ph type="body" idx="3"/>
          </p:nvPr>
        </p:nvSpPr>
        <p:spPr>
          <a:xfrm>
            <a:off x="173038" y="590550"/>
            <a:ext cx="8343900" cy="4114800"/>
          </a:xfrm>
        </p:spPr>
        <p:txBody>
          <a:bodyPr/>
          <a:lstStyle/>
          <a:p>
            <a:pPr>
              <a:spcBef>
                <a:spcPts val="0"/>
              </a:spcBef>
              <a:spcAft>
                <a:spcPts val="300"/>
              </a:spcAft>
            </a:pPr>
            <a:r>
              <a:rPr lang="en-US" sz="1800" dirty="0"/>
              <a:t>Recommended textbook:</a:t>
            </a:r>
          </a:p>
          <a:p>
            <a:pPr lvl="1">
              <a:spcBef>
                <a:spcPts val="0"/>
              </a:spcBef>
              <a:spcAft>
                <a:spcPts val="300"/>
              </a:spcAft>
            </a:pPr>
            <a:r>
              <a:rPr lang="en-US" sz="1400" dirty="0"/>
              <a:t>Database System Concepts. Seventh Edition. (ISBN 9780078022159)</a:t>
            </a:r>
          </a:p>
          <a:p>
            <a:pPr lvl="1">
              <a:spcBef>
                <a:spcPts val="0"/>
              </a:spcBef>
              <a:spcAft>
                <a:spcPts val="300"/>
              </a:spcAft>
            </a:pPr>
            <a:r>
              <a:rPr lang="en-US" sz="1400" dirty="0"/>
              <a:t>There is a website associated with the textbook: </a:t>
            </a:r>
            <a:r>
              <a:rPr lang="en-US" sz="1400" dirty="0">
                <a:hlinkClick r:id="rId3"/>
              </a:rPr>
              <a:t>https://www.db-book.com/</a:t>
            </a:r>
            <a:r>
              <a:rPr lang="en-US" sz="1400" dirty="0"/>
              <a:t>. The site has:</a:t>
            </a:r>
          </a:p>
          <a:p>
            <a:pPr lvl="2">
              <a:spcBef>
                <a:spcPts val="0"/>
              </a:spcBef>
              <a:spcAft>
                <a:spcPts val="300"/>
              </a:spcAft>
            </a:pPr>
            <a:r>
              <a:rPr lang="en-US" sz="1200" dirty="0"/>
              <a:t>Slides for each chapter.</a:t>
            </a:r>
          </a:p>
          <a:p>
            <a:pPr lvl="2">
              <a:spcBef>
                <a:spcPts val="0"/>
              </a:spcBef>
              <a:spcAft>
                <a:spcPts val="300"/>
              </a:spcAft>
            </a:pPr>
            <a:r>
              <a:rPr lang="en-US" sz="1200" dirty="0"/>
              <a:t>Example data.</a:t>
            </a:r>
          </a:p>
          <a:p>
            <a:pPr lvl="1">
              <a:spcBef>
                <a:spcPts val="0"/>
              </a:spcBef>
              <a:spcAft>
                <a:spcPts val="300"/>
              </a:spcAft>
            </a:pPr>
            <a:r>
              <a:rPr lang="en-US" sz="1400" dirty="0"/>
              <a:t>Textbooks are expensive. You can easily get through the course using website, lecture material, ... ...</a:t>
            </a:r>
          </a:p>
          <a:p>
            <a:pPr>
              <a:spcBef>
                <a:spcPts val="0"/>
              </a:spcBef>
              <a:spcAft>
                <a:spcPts val="300"/>
              </a:spcAft>
            </a:pPr>
            <a:r>
              <a:rPr lang="en-US" sz="1800" dirty="0"/>
              <a:t>This is a a GitHub repository, GitHub pages and example project for the course:</a:t>
            </a:r>
          </a:p>
          <a:p>
            <a:pPr lvl="1">
              <a:spcBef>
                <a:spcPts val="0"/>
              </a:spcBef>
              <a:spcAft>
                <a:spcPts val="300"/>
              </a:spcAft>
            </a:pPr>
            <a:r>
              <a:rPr lang="en-US" sz="1400" dirty="0">
                <a:hlinkClick r:id="rId4"/>
              </a:rPr>
              <a:t>https://github.com/donald-f-ferguson/W4111-Intro-to-Databases-Spring-2026</a:t>
            </a:r>
            <a:r>
              <a:rPr lang="en-US" sz="1400" dirty="0"/>
              <a:t> </a:t>
            </a:r>
          </a:p>
          <a:p>
            <a:pPr lvl="1">
              <a:spcBef>
                <a:spcPts val="0"/>
              </a:spcBef>
              <a:spcAft>
                <a:spcPts val="300"/>
              </a:spcAft>
            </a:pPr>
            <a:r>
              <a:rPr lang="en-US" sz="1400" dirty="0"/>
              <a:t>You should clone this repository,</a:t>
            </a:r>
          </a:p>
          <a:p>
            <a:pPr>
              <a:spcBef>
                <a:spcPts val="0"/>
              </a:spcBef>
              <a:spcAft>
                <a:spcPts val="300"/>
              </a:spcAft>
            </a:pPr>
            <a:r>
              <a:rPr lang="en-US" sz="1800" dirty="0"/>
              <a:t>There may be individual repositories for some homework assignments.</a:t>
            </a:r>
          </a:p>
          <a:p>
            <a:pPr>
              <a:spcBef>
                <a:spcPts val="0"/>
              </a:spcBef>
              <a:spcAft>
                <a:spcPts val="300"/>
              </a:spcAft>
            </a:pPr>
            <a:r>
              <a:rPr lang="en-US" sz="1800" dirty="0" err="1"/>
              <a:t>Paart</a:t>
            </a:r>
            <a:r>
              <a:rPr lang="en-US" sz="1800" dirty="0"/>
              <a:t> of HW1 sets up your laptop/PC/Mac for the course. </a:t>
            </a:r>
          </a:p>
          <a:p>
            <a:pPr lvl="1">
              <a:spcBef>
                <a:spcPts val="0"/>
              </a:spcBef>
              <a:spcAft>
                <a:spcPts val="300"/>
              </a:spcAft>
            </a:pPr>
            <a:r>
              <a:rPr lang="en-US" sz="1400" dirty="0"/>
              <a:t>It explains how to install Git, </a:t>
            </a:r>
            <a:r>
              <a:rPr lang="en-US" sz="1400" dirty="0" err="1"/>
              <a:t>Jupyter</a:t>
            </a:r>
            <a:r>
              <a:rPr lang="en-US" sz="1400" dirty="0"/>
              <a:t> Notebook, PyCharm, </a:t>
            </a:r>
            <a:r>
              <a:rPr lang="en-US" sz="1400" dirty="0" err="1"/>
              <a:t>DataGrip</a:t>
            </a:r>
            <a:r>
              <a:rPr lang="en-US" sz="1400" dirty="0"/>
              <a:t>, MySQL Sever Community Edition.</a:t>
            </a:r>
            <a:br>
              <a:rPr lang="en-US" sz="1400" dirty="0"/>
            </a:br>
            <a:r>
              <a:rPr lang="en-US" sz="1400" dirty="0"/>
              <a:t>It tests the environment. HW0 is submitting the tests to show you set it up.</a:t>
            </a:r>
          </a:p>
          <a:p>
            <a:pPr lvl="1">
              <a:spcBef>
                <a:spcPts val="0"/>
              </a:spcBef>
              <a:spcAft>
                <a:spcPts val="300"/>
              </a:spcAft>
            </a:pPr>
            <a:r>
              <a:rPr lang="en-US" sz="1400" dirty="0"/>
              <a:t>There will be a recorded recitation (This weekend).</a:t>
            </a:r>
          </a:p>
        </p:txBody>
      </p:sp>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a:xfrm>
            <a:off x="172570" y="1121"/>
            <a:ext cx="8666629" cy="443198"/>
          </a:xfrm>
        </p:spPr>
        <p:txBody>
          <a:bodyPr/>
          <a:lstStyle/>
          <a:p>
            <a:r>
              <a:rPr lang="en-US" dirty="0"/>
              <a:t>Course Resources and Development Environment</a:t>
            </a:r>
          </a:p>
        </p:txBody>
      </p:sp>
    </p:spTree>
    <p:extLst>
      <p:ext uri="{BB962C8B-B14F-4D97-AF65-F5344CB8AC3E}">
        <p14:creationId xmlns:p14="http://schemas.microsoft.com/office/powerpoint/2010/main" val="37150499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FF337-3DC4-D75C-45FA-38B7CE700F10}"/>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7C2127-C13F-A6AC-6AB8-1BA8281BC271}"/>
              </a:ext>
            </a:extLst>
          </p:cNvPr>
          <p:cNvSpPr>
            <a:spLocks noGrp="1"/>
          </p:cNvSpPr>
          <p:nvPr>
            <p:ph idx="1"/>
          </p:nvPr>
        </p:nvSpPr>
        <p:spPr/>
        <p:txBody>
          <a:bodyPr/>
          <a:lstStyle/>
          <a:p>
            <a:pPr>
              <a:lnSpc>
                <a:spcPct val="100000"/>
              </a:lnSpc>
              <a:spcBef>
                <a:spcPts val="0"/>
              </a:spcBef>
              <a:spcAft>
                <a:spcPts val="300"/>
              </a:spcAft>
            </a:pPr>
            <a:r>
              <a:rPr lang="en-US" dirty="0"/>
              <a:t>An overview of data and database concepts</a:t>
            </a:r>
          </a:p>
        </p:txBody>
      </p:sp>
    </p:spTree>
    <p:extLst>
      <p:ext uri="{BB962C8B-B14F-4D97-AF65-F5344CB8AC3E}">
        <p14:creationId xmlns:p14="http://schemas.microsoft.com/office/powerpoint/2010/main" val="26796708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ACD8C4-0547-A711-EDD4-E53BBAEA0F14}"/>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37A407-C694-2A87-1E5C-23DFB79EF087}"/>
              </a:ext>
            </a:extLst>
          </p:cNvPr>
          <p:cNvSpPr>
            <a:spLocks noGrp="1"/>
          </p:cNvSpPr>
          <p:nvPr>
            <p:ph idx="1"/>
          </p:nvPr>
        </p:nvSpPr>
        <p:spPr/>
        <p:txBody>
          <a:bodyPr/>
          <a:lstStyle/>
          <a:p>
            <a:r>
              <a:rPr lang="en-US" dirty="0"/>
              <a:t>Basic Concepts and Background</a:t>
            </a:r>
          </a:p>
        </p:txBody>
      </p:sp>
    </p:spTree>
    <p:extLst>
      <p:ext uri="{BB962C8B-B14F-4D97-AF65-F5344CB8AC3E}">
        <p14:creationId xmlns:p14="http://schemas.microsoft.com/office/powerpoint/2010/main" val="13532616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0A2E69-D27F-0304-32C2-0761D0AB6858}"/>
              </a:ext>
            </a:extLst>
          </p:cNvPr>
          <p:cNvSpPr>
            <a:spLocks noGrp="1"/>
          </p:cNvSpPr>
          <p:nvPr>
            <p:ph type="body" idx="3"/>
          </p:nvPr>
        </p:nvSpPr>
        <p:spPr>
          <a:xfrm>
            <a:off x="172570" y="590550"/>
            <a:ext cx="8345107" cy="3969781"/>
          </a:xfrm>
        </p:spPr>
        <p:txBody>
          <a:bodyPr/>
          <a:lstStyle/>
          <a:p>
            <a:r>
              <a:rPr lang="en-US" dirty="0"/>
              <a:t>This course is COMS W4111 – Introduction to Databases.</a:t>
            </a:r>
          </a:p>
          <a:p>
            <a:endParaRPr lang="en-US" dirty="0"/>
          </a:p>
          <a:p>
            <a:r>
              <a:rPr lang="en-US" dirty="0"/>
              <a:t>Most of us understand what data is.</a:t>
            </a:r>
          </a:p>
          <a:p>
            <a:endParaRPr lang="en-US" dirty="0"/>
          </a:p>
          <a:p>
            <a:r>
              <a:rPr lang="en-US" dirty="0"/>
              <a:t>But, “What is a database?”</a:t>
            </a:r>
          </a:p>
        </p:txBody>
      </p:sp>
      <p:sp>
        <p:nvSpPr>
          <p:cNvPr id="2" name="Title 1">
            <a:extLst>
              <a:ext uri="{FF2B5EF4-FFF2-40B4-BE49-F238E27FC236}">
                <a16:creationId xmlns:a16="http://schemas.microsoft.com/office/drawing/2014/main" id="{C1841BCF-CFE8-AD05-C15F-F1114957DB09}"/>
              </a:ext>
            </a:extLst>
          </p:cNvPr>
          <p:cNvSpPr>
            <a:spLocks noGrp="1"/>
          </p:cNvSpPr>
          <p:nvPr>
            <p:ph type="title"/>
          </p:nvPr>
        </p:nvSpPr>
        <p:spPr>
          <a:xfrm>
            <a:off x="172570" y="1121"/>
            <a:ext cx="8666629" cy="443198"/>
          </a:xfrm>
        </p:spPr>
        <p:txBody>
          <a:bodyPr/>
          <a:lstStyle/>
          <a:p>
            <a:r>
              <a:rPr lang="en-US" dirty="0"/>
              <a:t>What is a Database</a:t>
            </a:r>
          </a:p>
        </p:txBody>
      </p:sp>
    </p:spTree>
    <p:extLst>
      <p:ext uri="{BB962C8B-B14F-4D97-AF65-F5344CB8AC3E}">
        <p14:creationId xmlns:p14="http://schemas.microsoft.com/office/powerpoint/2010/main" val="3569611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6BB0DC-9149-9C08-F871-9F801C020315}"/>
              </a:ext>
            </a:extLst>
          </p:cNvPr>
          <p:cNvSpPr>
            <a:spLocks noGrp="1"/>
          </p:cNvSpPr>
          <p:nvPr>
            <p:ph idx="1"/>
          </p:nvPr>
        </p:nvSpPr>
        <p:spPr/>
        <p:txBody>
          <a:bodyPr/>
          <a:lstStyle/>
          <a:p>
            <a:r>
              <a:rPr lang="en-US" dirty="0"/>
              <a:t>Contents</a:t>
            </a:r>
          </a:p>
        </p:txBody>
      </p:sp>
    </p:spTree>
    <p:extLst>
      <p:ext uri="{BB962C8B-B14F-4D97-AF65-F5344CB8AC3E}">
        <p14:creationId xmlns:p14="http://schemas.microsoft.com/office/powerpoint/2010/main" val="29080640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AECDF0-9C19-CD4B-9346-D09FF32E8DA8}"/>
              </a:ext>
            </a:extLst>
          </p:cNvPr>
          <p:cNvSpPr>
            <a:spLocks noGrp="1"/>
          </p:cNvSpPr>
          <p:nvPr>
            <p:ph type="title"/>
          </p:nvPr>
        </p:nvSpPr>
        <p:spPr/>
        <p:txBody>
          <a:bodyPr/>
          <a:lstStyle/>
          <a:p>
            <a:r>
              <a:rPr lang="en-US" dirty="0"/>
              <a:t>Database Management System (DBMS)</a:t>
            </a:r>
          </a:p>
        </p:txBody>
      </p:sp>
      <p:pic>
        <p:nvPicPr>
          <p:cNvPr id="4" name="Picture 3">
            <a:extLst>
              <a:ext uri="{FF2B5EF4-FFF2-40B4-BE49-F238E27FC236}">
                <a16:creationId xmlns:a16="http://schemas.microsoft.com/office/drawing/2014/main" id="{EDE6AE24-A903-BA4F-9CDB-111321888EB9}"/>
              </a:ext>
            </a:extLst>
          </p:cNvPr>
          <p:cNvPicPr>
            <a:picLocks noChangeAspect="1"/>
          </p:cNvPicPr>
          <p:nvPr/>
        </p:nvPicPr>
        <p:blipFill>
          <a:blip r:embed="rId2"/>
          <a:stretch>
            <a:fillRect/>
          </a:stretch>
        </p:blipFill>
        <p:spPr>
          <a:xfrm>
            <a:off x="533400" y="971550"/>
            <a:ext cx="8430462" cy="2125733"/>
          </a:xfrm>
          <a:prstGeom prst="rect">
            <a:avLst/>
          </a:prstGeom>
        </p:spPr>
      </p:pic>
      <p:sp>
        <p:nvSpPr>
          <p:cNvPr id="8" name="Rectangle 7">
            <a:extLst>
              <a:ext uri="{FF2B5EF4-FFF2-40B4-BE49-F238E27FC236}">
                <a16:creationId xmlns:a16="http://schemas.microsoft.com/office/drawing/2014/main" id="{66940F35-38C8-5446-B119-936F03F9FB10}"/>
              </a:ext>
            </a:extLst>
          </p:cNvPr>
          <p:cNvSpPr/>
          <p:nvPr/>
        </p:nvSpPr>
        <p:spPr>
          <a:xfrm>
            <a:off x="3241017" y="3975084"/>
            <a:ext cx="5684808" cy="461665"/>
          </a:xfrm>
          <a:prstGeom prst="rect">
            <a:avLst/>
          </a:prstGeom>
        </p:spPr>
        <p:txBody>
          <a:bodyPr wrap="square">
            <a:spAutoFit/>
          </a:bodyPr>
          <a:lstStyle/>
          <a:p>
            <a:r>
              <a:rPr lang="en-US" sz="1200" b="1" dirty="0">
                <a:solidFill>
                  <a:srgbClr val="111111"/>
                </a:solidFill>
                <a:latin typeface="Amazon Ember" charset="0"/>
              </a:rPr>
              <a:t>Database Systems: The Complete Book (2nd Edition)</a:t>
            </a:r>
            <a:br>
              <a:rPr lang="en-US" sz="1200" b="1" dirty="0">
                <a:solidFill>
                  <a:srgbClr val="111111"/>
                </a:solidFill>
                <a:latin typeface="Amazon Ember" charset="0"/>
              </a:rPr>
            </a:br>
            <a:r>
              <a:rPr lang="en-US" sz="1200" dirty="0">
                <a:solidFill>
                  <a:srgbClr val="111111"/>
                </a:solidFill>
                <a:latin typeface="Amazon Ember" charset="0"/>
              </a:rPr>
              <a:t>by </a:t>
            </a:r>
            <a:r>
              <a:rPr lang="en-US" sz="1200" dirty="0">
                <a:solidFill>
                  <a:srgbClr val="0066C0"/>
                </a:solidFill>
                <a:latin typeface="Amazon Ember" charset="0"/>
                <a:hlinkClick r:id="rId3"/>
              </a:rPr>
              <a:t>Hector Garcia-Molina</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4"/>
              </a:rPr>
              <a:t>Jeffrey D. Ullman</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5"/>
              </a:rPr>
              <a:t>Jennifer Widom</a:t>
            </a:r>
            <a:r>
              <a:rPr lang="en-US" sz="1200" dirty="0">
                <a:solidFill>
                  <a:srgbClr val="111111"/>
                </a:solidFill>
                <a:latin typeface="Amazon Ember" charset="0"/>
              </a:rPr>
              <a:t> </a:t>
            </a:r>
            <a:r>
              <a:rPr lang="en-US" sz="1200" dirty="0">
                <a:solidFill>
                  <a:srgbClr val="555555"/>
                </a:solidFill>
                <a:latin typeface="Amazon Ember" charset="0"/>
              </a:rPr>
              <a:t>(Author)</a:t>
            </a:r>
            <a:endParaRPr lang="en-US" sz="1200" b="0" i="0" dirty="0">
              <a:solidFill>
                <a:srgbClr val="111111"/>
              </a:solidFill>
              <a:effectLst/>
              <a:latin typeface="Amazon Ember" charset="0"/>
            </a:endParaRPr>
          </a:p>
        </p:txBody>
      </p:sp>
      <p:sp>
        <p:nvSpPr>
          <p:cNvPr id="2" name="Rectangle 1">
            <a:extLst>
              <a:ext uri="{FF2B5EF4-FFF2-40B4-BE49-F238E27FC236}">
                <a16:creationId xmlns:a16="http://schemas.microsoft.com/office/drawing/2014/main" id="{C6AB04B5-69E7-2C63-AD7A-E984DFFEA4FF}"/>
              </a:ext>
            </a:extLst>
          </p:cNvPr>
          <p:cNvSpPr/>
          <p:nvPr/>
        </p:nvSpPr>
        <p:spPr>
          <a:xfrm>
            <a:off x="609600" y="1657350"/>
            <a:ext cx="8354262" cy="228600"/>
          </a:xfrm>
          <a:prstGeom prst="rect">
            <a:avLst/>
          </a:prstGeom>
          <a:solidFill>
            <a:srgbClr val="FFFF00">
              <a:alpha val="34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4DD70B7-0AEC-7CCB-4647-9FFE51667380}"/>
              </a:ext>
            </a:extLst>
          </p:cNvPr>
          <p:cNvSpPr/>
          <p:nvPr/>
        </p:nvSpPr>
        <p:spPr>
          <a:xfrm>
            <a:off x="609600" y="1920116"/>
            <a:ext cx="838200" cy="228600"/>
          </a:xfrm>
          <a:prstGeom prst="rect">
            <a:avLst/>
          </a:prstGeom>
          <a:solidFill>
            <a:srgbClr val="FFFF00">
              <a:alpha val="34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7E8C0E-F6EF-AEAD-8C6D-C92208B293BB}"/>
              </a:ext>
            </a:extLst>
          </p:cNvPr>
          <p:cNvSpPr/>
          <p:nvPr/>
        </p:nvSpPr>
        <p:spPr>
          <a:xfrm>
            <a:off x="7658163" y="1355109"/>
            <a:ext cx="1267662" cy="228600"/>
          </a:xfrm>
          <a:prstGeom prst="rect">
            <a:avLst/>
          </a:prstGeom>
          <a:solidFill>
            <a:srgbClr val="FFFF00">
              <a:alpha val="34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42080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0613881-BB41-2744-BB75-0F4495E27BE5}"/>
              </a:ext>
            </a:extLst>
          </p:cNvPr>
          <p:cNvPicPr>
            <a:picLocks noChangeAspect="1"/>
          </p:cNvPicPr>
          <p:nvPr/>
        </p:nvPicPr>
        <p:blipFill>
          <a:blip r:embed="rId2"/>
          <a:stretch>
            <a:fillRect/>
          </a:stretch>
        </p:blipFill>
        <p:spPr>
          <a:xfrm>
            <a:off x="779048" y="574003"/>
            <a:ext cx="7885982" cy="3592754"/>
          </a:xfrm>
          <a:prstGeom prst="rect">
            <a:avLst/>
          </a:prstGeom>
        </p:spPr>
      </p:pic>
      <p:sp>
        <p:nvSpPr>
          <p:cNvPr id="10" name="Rectangle 9">
            <a:extLst>
              <a:ext uri="{FF2B5EF4-FFF2-40B4-BE49-F238E27FC236}">
                <a16:creationId xmlns:a16="http://schemas.microsoft.com/office/drawing/2014/main" id="{56EC997B-4574-BC41-B0FA-B7B0CC1CBA6B}"/>
              </a:ext>
            </a:extLst>
          </p:cNvPr>
          <p:cNvSpPr/>
          <p:nvPr/>
        </p:nvSpPr>
        <p:spPr>
          <a:xfrm>
            <a:off x="3314992" y="4172612"/>
            <a:ext cx="5684808" cy="461665"/>
          </a:xfrm>
          <a:prstGeom prst="rect">
            <a:avLst/>
          </a:prstGeom>
        </p:spPr>
        <p:txBody>
          <a:bodyPr wrap="square">
            <a:spAutoFit/>
          </a:bodyPr>
          <a:lstStyle/>
          <a:p>
            <a:r>
              <a:rPr lang="en-US" sz="1200" b="1" dirty="0">
                <a:solidFill>
                  <a:srgbClr val="111111"/>
                </a:solidFill>
                <a:latin typeface="Amazon Ember" charset="0"/>
              </a:rPr>
              <a:t>Database Systems: The Complete Book (2nd Edition)</a:t>
            </a:r>
            <a:br>
              <a:rPr lang="en-US" sz="1200" b="1" dirty="0">
                <a:solidFill>
                  <a:srgbClr val="111111"/>
                </a:solidFill>
                <a:latin typeface="Amazon Ember" charset="0"/>
              </a:rPr>
            </a:br>
            <a:r>
              <a:rPr lang="en-US" sz="1200" dirty="0">
                <a:solidFill>
                  <a:srgbClr val="111111"/>
                </a:solidFill>
                <a:latin typeface="Amazon Ember" charset="0"/>
              </a:rPr>
              <a:t>by </a:t>
            </a:r>
            <a:r>
              <a:rPr lang="en-US" sz="1200" dirty="0">
                <a:solidFill>
                  <a:srgbClr val="0066C0"/>
                </a:solidFill>
                <a:latin typeface="Amazon Ember" charset="0"/>
                <a:hlinkClick r:id="rId3"/>
              </a:rPr>
              <a:t>Hector Garcia-Molina</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4"/>
              </a:rPr>
              <a:t>Jeffrey D. Ullman</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5"/>
              </a:rPr>
              <a:t>Jennifer Widom</a:t>
            </a:r>
            <a:r>
              <a:rPr lang="en-US" sz="1200" dirty="0">
                <a:solidFill>
                  <a:srgbClr val="111111"/>
                </a:solidFill>
                <a:latin typeface="Amazon Ember" charset="0"/>
              </a:rPr>
              <a:t> </a:t>
            </a:r>
            <a:r>
              <a:rPr lang="en-US" sz="1200" dirty="0">
                <a:solidFill>
                  <a:srgbClr val="555555"/>
                </a:solidFill>
                <a:latin typeface="Amazon Ember" charset="0"/>
              </a:rPr>
              <a:t>(Author)</a:t>
            </a:r>
            <a:endParaRPr lang="en-US" sz="1200" b="0" i="0" dirty="0">
              <a:solidFill>
                <a:srgbClr val="111111"/>
              </a:solidFill>
              <a:effectLst/>
              <a:latin typeface="Amazon Ember" charset="0"/>
            </a:endParaRPr>
          </a:p>
        </p:txBody>
      </p:sp>
      <p:sp>
        <p:nvSpPr>
          <p:cNvPr id="5" name="Title 2">
            <a:extLst>
              <a:ext uri="{FF2B5EF4-FFF2-40B4-BE49-F238E27FC236}">
                <a16:creationId xmlns:a16="http://schemas.microsoft.com/office/drawing/2014/main" id="{EAD881E2-D5FE-B68D-53B6-9B9D75E73DC2}"/>
              </a:ext>
            </a:extLst>
          </p:cNvPr>
          <p:cNvSpPr>
            <a:spLocks noGrp="1"/>
          </p:cNvSpPr>
          <p:nvPr>
            <p:ph type="title"/>
          </p:nvPr>
        </p:nvSpPr>
        <p:spPr>
          <a:xfrm>
            <a:off x="172570" y="1121"/>
            <a:ext cx="8666629" cy="443198"/>
          </a:xfrm>
        </p:spPr>
        <p:txBody>
          <a:bodyPr/>
          <a:lstStyle/>
          <a:p>
            <a:r>
              <a:rPr lang="en-US" dirty="0"/>
              <a:t>Database Management System (DBMS)</a:t>
            </a:r>
          </a:p>
        </p:txBody>
      </p:sp>
    </p:spTree>
    <p:extLst>
      <p:ext uri="{BB962C8B-B14F-4D97-AF65-F5344CB8AC3E}">
        <p14:creationId xmlns:p14="http://schemas.microsoft.com/office/powerpoint/2010/main" val="32189279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552BE-8382-F80E-D95B-10136C844BDA}"/>
              </a:ext>
            </a:extLst>
          </p:cNvPr>
          <p:cNvSpPr>
            <a:spLocks noGrp="1"/>
          </p:cNvSpPr>
          <p:nvPr>
            <p:ph type="title"/>
          </p:nvPr>
        </p:nvSpPr>
        <p:spPr>
          <a:xfrm>
            <a:off x="152400" y="-15416"/>
            <a:ext cx="9140835" cy="351014"/>
          </a:xfrm>
          <a:prstGeom prst="rect">
            <a:avLst/>
          </a:prstGeom>
        </p:spPr>
        <p:txBody>
          <a:bodyPr/>
          <a:lstStyle/>
          <a:p>
            <a:r>
              <a:rPr lang="en-US" dirty="0"/>
              <a:t>A DBMS is a Special Program</a:t>
            </a:r>
          </a:p>
        </p:txBody>
      </p:sp>
      <p:sp>
        <p:nvSpPr>
          <p:cNvPr id="3" name="Text Placeholder 2">
            <a:extLst>
              <a:ext uri="{FF2B5EF4-FFF2-40B4-BE49-F238E27FC236}">
                <a16:creationId xmlns:a16="http://schemas.microsoft.com/office/drawing/2014/main" id="{40881D6A-0415-8A3B-191B-25B560091AD0}"/>
              </a:ext>
            </a:extLst>
          </p:cNvPr>
          <p:cNvSpPr>
            <a:spLocks noGrp="1"/>
          </p:cNvSpPr>
          <p:nvPr>
            <p:ph type="body" idx="3"/>
          </p:nvPr>
        </p:nvSpPr>
        <p:spPr>
          <a:xfrm>
            <a:off x="603302" y="3028949"/>
            <a:ext cx="7914375" cy="1619251"/>
          </a:xfrm>
        </p:spPr>
        <p:txBody>
          <a:bodyPr/>
          <a:lstStyle/>
          <a:p>
            <a:r>
              <a:rPr lang="en-US" b="1" dirty="0"/>
              <a:t>Note: </a:t>
            </a:r>
            <a:r>
              <a:rPr lang="en-US" dirty="0"/>
              <a:t>Show: </a:t>
            </a:r>
            <a:r>
              <a:rPr lang="en-US" dirty="0" err="1"/>
              <a:t>DataGrip</a:t>
            </a:r>
            <a:r>
              <a:rPr lang="en-US" dirty="0"/>
              <a:t>, </a:t>
            </a:r>
            <a:r>
              <a:rPr lang="en-US" dirty="0" err="1"/>
              <a:t>mysqld</a:t>
            </a:r>
            <a:r>
              <a:rPr lang="en-US" dirty="0"/>
              <a:t>, /</a:t>
            </a:r>
            <a:r>
              <a:rPr lang="en-US" dirty="0" err="1"/>
              <a:t>usr</a:t>
            </a:r>
            <a:r>
              <a:rPr lang="en-US" dirty="0"/>
              <a:t>/local/</a:t>
            </a:r>
            <a:r>
              <a:rPr lang="en-US" dirty="0" err="1"/>
              <a:t>mysql</a:t>
            </a:r>
            <a:r>
              <a:rPr lang="en-US" dirty="0"/>
              <a:t>, /</a:t>
            </a:r>
            <a:r>
              <a:rPr lang="en-US" dirty="0" err="1"/>
              <a:t>usr</a:t>
            </a:r>
            <a:r>
              <a:rPr lang="en-US" dirty="0"/>
              <a:t>/local/</a:t>
            </a:r>
            <a:r>
              <a:rPr lang="en-US" dirty="0" err="1"/>
              <a:t>mysql</a:t>
            </a:r>
            <a:r>
              <a:rPr lang="en-US" dirty="0"/>
              <a:t>/data</a:t>
            </a:r>
          </a:p>
          <a:p>
            <a:r>
              <a:rPr lang="en-US" dirty="0"/>
              <a:t>This is all “local,” i.e. Node A and Node B are the same and my Mac</a:t>
            </a:r>
          </a:p>
          <a:p>
            <a:r>
              <a:rPr lang="en-US" dirty="0"/>
              <a:t>We will use DBMS and see examples where the client application</a:t>
            </a:r>
            <a:br>
              <a:rPr lang="en-US" dirty="0"/>
            </a:br>
            <a:r>
              <a:rPr lang="en-US" dirty="0"/>
              <a:t>and DBMS are on separate nodes.</a:t>
            </a:r>
          </a:p>
        </p:txBody>
      </p:sp>
      <p:pic>
        <p:nvPicPr>
          <p:cNvPr id="4" name="Picture 3">
            <a:extLst>
              <a:ext uri="{FF2B5EF4-FFF2-40B4-BE49-F238E27FC236}">
                <a16:creationId xmlns:a16="http://schemas.microsoft.com/office/drawing/2014/main" id="{B02249D0-158E-865D-592A-2E82F48AB4E6}"/>
              </a:ext>
            </a:extLst>
          </p:cNvPr>
          <p:cNvPicPr>
            <a:picLocks noChangeAspect="1"/>
          </p:cNvPicPr>
          <p:nvPr/>
        </p:nvPicPr>
        <p:blipFill>
          <a:blip r:embed="rId2"/>
          <a:stretch>
            <a:fillRect/>
          </a:stretch>
        </p:blipFill>
        <p:spPr>
          <a:xfrm>
            <a:off x="1257300" y="495299"/>
            <a:ext cx="6629400" cy="2382113"/>
          </a:xfrm>
          <a:prstGeom prst="rect">
            <a:avLst/>
          </a:prstGeom>
        </p:spPr>
      </p:pic>
      <p:sp>
        <p:nvSpPr>
          <p:cNvPr id="5" name="Rectangle 4">
            <a:extLst>
              <a:ext uri="{FF2B5EF4-FFF2-40B4-BE49-F238E27FC236}">
                <a16:creationId xmlns:a16="http://schemas.microsoft.com/office/drawing/2014/main" id="{F91BFA0A-CA7D-0426-35B2-481F7A485E5D}"/>
              </a:ext>
            </a:extLst>
          </p:cNvPr>
          <p:cNvSpPr/>
          <p:nvPr/>
        </p:nvSpPr>
        <p:spPr>
          <a:xfrm>
            <a:off x="5715000" y="1733550"/>
            <a:ext cx="609600" cy="228600"/>
          </a:xfrm>
          <a:prstGeom prst="rect">
            <a:avLst/>
          </a:prstGeom>
          <a:solidFill>
            <a:srgbClr val="0070C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DBMS</a:t>
            </a:r>
          </a:p>
        </p:txBody>
      </p:sp>
    </p:spTree>
    <p:extLst>
      <p:ext uri="{BB962C8B-B14F-4D97-AF65-F5344CB8AC3E}">
        <p14:creationId xmlns:p14="http://schemas.microsoft.com/office/powerpoint/2010/main" val="41898414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Outline</a:t>
            </a:r>
          </a:p>
        </p:txBody>
      </p:sp>
      <p:sp>
        <p:nvSpPr>
          <p:cNvPr id="7170" name="Rectangle 3"/>
          <p:cNvSpPr>
            <a:spLocks noGrp="1" noChangeArrowheads="1"/>
          </p:cNvSpPr>
          <p:nvPr>
            <p:ph idx="1"/>
          </p:nvPr>
        </p:nvSpPr>
        <p:spPr>
          <a:xfrm>
            <a:off x="1719263" y="820343"/>
            <a:ext cx="5888546" cy="2653776"/>
          </a:xfrm>
        </p:spPr>
        <p:txBody>
          <a:bodyPr vert="horz" wrap="square" lIns="68580" tIns="45720" rIns="91440" bIns="45720" numCol="1" anchor="t" anchorCtr="0" compatLnSpc="1">
            <a:prstTxWarp prst="textNoShape">
              <a:avLst/>
            </a:prstTxWarp>
          </a:bodyPr>
          <a:lstStyle/>
          <a:p>
            <a:pPr indent="-274320"/>
            <a:r>
              <a:rPr lang="en-US" altLang="en-US" dirty="0"/>
              <a:t>Database-System Applications</a:t>
            </a:r>
          </a:p>
          <a:p>
            <a:pPr indent="-274320"/>
            <a:r>
              <a:rPr lang="en-US" altLang="en-US" dirty="0"/>
              <a:t>Purpose of Database Systems</a:t>
            </a:r>
          </a:p>
          <a:p>
            <a:pPr indent="-274320"/>
            <a:r>
              <a:rPr lang="en-US" altLang="en-US" dirty="0"/>
              <a:t>View of Data</a:t>
            </a:r>
          </a:p>
          <a:p>
            <a:pPr indent="-274320"/>
            <a:r>
              <a:rPr lang="en-US" altLang="en-US" dirty="0"/>
              <a:t>Database Languages</a:t>
            </a:r>
          </a:p>
          <a:p>
            <a:pPr indent="-274320"/>
            <a:r>
              <a:rPr lang="en-US" altLang="en-US" dirty="0"/>
              <a:t>Database Design</a:t>
            </a:r>
          </a:p>
          <a:p>
            <a:pPr indent="-274320"/>
            <a:r>
              <a:rPr lang="en-US" altLang="en-US" dirty="0"/>
              <a:t>Database Engine</a:t>
            </a:r>
          </a:p>
          <a:p>
            <a:pPr indent="-274320"/>
            <a:r>
              <a:rPr lang="en-US" altLang="en-US" dirty="0"/>
              <a:t>Database Architecture</a:t>
            </a:r>
          </a:p>
          <a:p>
            <a:pPr indent="-274320"/>
            <a:r>
              <a:rPr lang="en-US" altLang="en-US" dirty="0"/>
              <a:t>Database Users and Administrators</a:t>
            </a:r>
          </a:p>
          <a:p>
            <a:pPr indent="-274320"/>
            <a:r>
              <a:rPr lang="en-US" altLang="en-US" dirty="0"/>
              <a:t>History of Database Systems</a:t>
            </a:r>
          </a:p>
        </p:txBody>
      </p:sp>
      <p:sp>
        <p:nvSpPr>
          <p:cNvPr id="2" name="TextBox 1">
            <a:extLst>
              <a:ext uri="{FF2B5EF4-FFF2-40B4-BE49-F238E27FC236}">
                <a16:creationId xmlns:a16="http://schemas.microsoft.com/office/drawing/2014/main" id="{F3F00740-AD59-8050-BC91-7FBF35BB7AC8}"/>
              </a:ext>
            </a:extLst>
          </p:cNvPr>
          <p:cNvSpPr txBox="1"/>
          <p:nvPr/>
        </p:nvSpPr>
        <p:spPr>
          <a:xfrm>
            <a:off x="4700707" y="555327"/>
            <a:ext cx="4329583" cy="4247317"/>
          </a:xfrm>
          <a:prstGeom prst="rect">
            <a:avLst/>
          </a:prstGeom>
          <a:noFill/>
        </p:spPr>
        <p:txBody>
          <a:bodyPr wrap="non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When you see a slide formatted this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way, it is directly copied from the slides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recommended</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textbook.</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Typically, my comments and annotations,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if I added any, are in read text.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Cover this basic material, which you</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can read is not a good use of lecture</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time.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expect you to read the slides and</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understand the content.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HW1 will check that you understand</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material.</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Future lectures and HW assume you</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read and understand the material.</a:t>
            </a:r>
          </a:p>
        </p:txBody>
      </p:sp>
      <p:sp>
        <p:nvSpPr>
          <p:cNvPr id="3" name="TextBox 2">
            <a:extLst>
              <a:ext uri="{FF2B5EF4-FFF2-40B4-BE49-F238E27FC236}">
                <a16:creationId xmlns:a16="http://schemas.microsoft.com/office/drawing/2014/main" id="{BD655BB3-7330-9E03-F8D1-1254AEE777A5}"/>
              </a:ext>
            </a:extLst>
          </p:cNvPr>
          <p:cNvSpPr txBox="1"/>
          <p:nvPr/>
        </p:nvSpPr>
        <p:spPr>
          <a:xfrm>
            <a:off x="51146" y="3739135"/>
            <a:ext cx="4766690"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HW 1 requires studying the slides for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lecture 1 for the recommended textbook.</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rPr>
              <a:t>https://www.db-book.com/slides-dir/index.html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5BD34-D85A-3DD3-EE61-26DC76D882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01DD4A-19E4-8D7F-9C3E-353D9DA1B387}"/>
              </a:ext>
            </a:extLst>
          </p:cNvPr>
          <p:cNvSpPr>
            <a:spLocks noGrp="1"/>
          </p:cNvSpPr>
          <p:nvPr>
            <p:ph idx="1"/>
          </p:nvPr>
        </p:nvSpPr>
        <p:spPr/>
        <p:txBody>
          <a:bodyPr/>
          <a:lstStyle/>
          <a:p>
            <a:r>
              <a:rPr lang="en-US" dirty="0"/>
              <a:t>Some Observations about Data</a:t>
            </a:r>
          </a:p>
        </p:txBody>
      </p:sp>
    </p:spTree>
    <p:extLst>
      <p:ext uri="{BB962C8B-B14F-4D97-AF65-F5344CB8AC3E}">
        <p14:creationId xmlns:p14="http://schemas.microsoft.com/office/powerpoint/2010/main" val="683925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4D66B-6B6E-E2EE-2D0C-D18BA59763F1}"/>
              </a:ext>
            </a:extLst>
          </p:cNvPr>
          <p:cNvSpPr>
            <a:spLocks noGrp="1"/>
          </p:cNvSpPr>
          <p:nvPr>
            <p:ph type="title"/>
          </p:nvPr>
        </p:nvSpPr>
        <p:spPr>
          <a:xfrm>
            <a:off x="152400" y="24493"/>
            <a:ext cx="9140835" cy="351014"/>
          </a:xfrm>
          <a:prstGeom prst="rect">
            <a:avLst/>
          </a:prstGeom>
        </p:spPr>
        <p:txBody>
          <a:bodyPr/>
          <a:lstStyle/>
          <a:p>
            <a:r>
              <a:rPr lang="en-US" dirty="0"/>
              <a:t>5 Vs of Data</a:t>
            </a:r>
          </a:p>
        </p:txBody>
      </p:sp>
      <p:pic>
        <p:nvPicPr>
          <p:cNvPr id="4" name="Picture 3">
            <a:extLst>
              <a:ext uri="{FF2B5EF4-FFF2-40B4-BE49-F238E27FC236}">
                <a16:creationId xmlns:a16="http://schemas.microsoft.com/office/drawing/2014/main" id="{B5CA1DB0-4A8B-F237-2225-48DB7CBEDE4E}"/>
              </a:ext>
            </a:extLst>
          </p:cNvPr>
          <p:cNvPicPr>
            <a:picLocks noChangeAspect="1"/>
          </p:cNvPicPr>
          <p:nvPr/>
        </p:nvPicPr>
        <p:blipFill>
          <a:blip r:embed="rId2"/>
          <a:stretch>
            <a:fillRect/>
          </a:stretch>
        </p:blipFill>
        <p:spPr>
          <a:xfrm>
            <a:off x="625935" y="528112"/>
            <a:ext cx="6921418" cy="4101037"/>
          </a:xfrm>
          <a:prstGeom prst="rect">
            <a:avLst/>
          </a:prstGeom>
        </p:spPr>
      </p:pic>
    </p:spTree>
    <p:extLst>
      <p:ext uri="{BB962C8B-B14F-4D97-AF65-F5344CB8AC3E}">
        <p14:creationId xmlns:p14="http://schemas.microsoft.com/office/powerpoint/2010/main" val="13775574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9A207-4EE4-A01E-0017-D4B9775111C7}"/>
              </a:ext>
            </a:extLst>
          </p:cNvPr>
          <p:cNvSpPr>
            <a:spLocks noGrp="1"/>
          </p:cNvSpPr>
          <p:nvPr>
            <p:ph type="title"/>
          </p:nvPr>
        </p:nvSpPr>
        <p:spPr>
          <a:xfrm>
            <a:off x="164284" y="15578"/>
            <a:ext cx="9140835" cy="351014"/>
          </a:xfrm>
          <a:prstGeom prst="rect">
            <a:avLst/>
          </a:prstGeom>
        </p:spPr>
        <p:txBody>
          <a:bodyPr/>
          <a:lstStyle/>
          <a:p>
            <a:r>
              <a:rPr lang="en-US" dirty="0"/>
              <a:t>Category of Data</a:t>
            </a:r>
          </a:p>
        </p:txBody>
      </p:sp>
      <p:sp>
        <p:nvSpPr>
          <p:cNvPr id="3" name="Text Placeholder 2">
            <a:extLst>
              <a:ext uri="{FF2B5EF4-FFF2-40B4-BE49-F238E27FC236}">
                <a16:creationId xmlns:a16="http://schemas.microsoft.com/office/drawing/2014/main" id="{F164C826-6DC4-2AB9-CEBC-D386CFE2002C}"/>
              </a:ext>
            </a:extLst>
          </p:cNvPr>
          <p:cNvSpPr>
            <a:spLocks noGrp="1"/>
          </p:cNvSpPr>
          <p:nvPr>
            <p:ph type="body" idx="3"/>
          </p:nvPr>
        </p:nvSpPr>
        <p:spPr>
          <a:xfrm>
            <a:off x="104459" y="2711122"/>
            <a:ext cx="7914375" cy="1771650"/>
          </a:xfrm>
        </p:spPr>
        <p:txBody>
          <a:bodyPr/>
          <a:lstStyle/>
          <a:p>
            <a:r>
              <a:rPr lang="en-US" dirty="0"/>
              <a:t>These are important distinctions, but</a:t>
            </a:r>
            <a:br>
              <a:rPr lang="en-US" dirty="0"/>
            </a:br>
            <a:r>
              <a:rPr lang="en-US" dirty="0"/>
              <a:t>are not rigorously defined.</a:t>
            </a:r>
          </a:p>
          <a:p>
            <a:r>
              <a:rPr lang="en-US" dirty="0"/>
              <a:t>The validity constraints you have on data typically determines the “category,” which in turn determines the database product you use.</a:t>
            </a:r>
          </a:p>
          <a:p>
            <a:r>
              <a:rPr lang="en-US" dirty="0"/>
              <a:t>All categories additionally have </a:t>
            </a:r>
            <a:r>
              <a:rPr lang="en-US" i="1" u="sng" dirty="0"/>
              <a:t>metadata</a:t>
            </a:r>
            <a:r>
              <a:rPr lang="en-US" dirty="0"/>
              <a:t>, which is usually either</a:t>
            </a:r>
            <a:br>
              <a:rPr lang="en-US" dirty="0"/>
            </a:br>
            <a:r>
              <a:rPr lang="en-US" dirty="0"/>
              <a:t>structured or semi-structured.</a:t>
            </a:r>
          </a:p>
        </p:txBody>
      </p:sp>
      <p:pic>
        <p:nvPicPr>
          <p:cNvPr id="1026" name="Picture 2">
            <a:extLst>
              <a:ext uri="{FF2B5EF4-FFF2-40B4-BE49-F238E27FC236}">
                <a16:creationId xmlns:a16="http://schemas.microsoft.com/office/drawing/2014/main" id="{1D878E3B-D895-AE8A-D0C7-AC299F45E6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83168"/>
            <a:ext cx="4658502" cy="17833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0AF3940-52E2-740E-69A5-DFDC957D7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2354" y="275271"/>
            <a:ext cx="3344993" cy="30728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447B65F-410B-BE63-F0BA-4D588FEE9FF7}"/>
              </a:ext>
            </a:extLst>
          </p:cNvPr>
          <p:cNvSpPr txBox="1"/>
          <p:nvPr/>
        </p:nvSpPr>
        <p:spPr>
          <a:xfrm>
            <a:off x="3810000" y="5000"/>
            <a:ext cx="5889702" cy="246221"/>
          </a:xfrm>
          <a:prstGeom prst="rect">
            <a:avLst/>
          </a:prstGeom>
          <a:noFill/>
        </p:spPr>
        <p:txBody>
          <a:bodyPr wrap="square">
            <a:spAutoFit/>
          </a:bodyPr>
          <a:lstStyle/>
          <a:p>
            <a:r>
              <a:rPr lang="en-US" sz="1000" dirty="0"/>
              <a:t>https://</a:t>
            </a:r>
            <a:r>
              <a:rPr lang="en-US" sz="1000" dirty="0" err="1"/>
              <a:t>www.docsumo.com</a:t>
            </a:r>
            <a:r>
              <a:rPr lang="en-US" sz="1000" dirty="0"/>
              <a:t>/blogs/data-extraction/structured-vs-unstructured-vs-</a:t>
            </a:r>
            <a:r>
              <a:rPr lang="en-US" sz="1000" dirty="0" err="1"/>
              <a:t>semistructured</a:t>
            </a:r>
            <a:endParaRPr lang="en-US" sz="1000" dirty="0"/>
          </a:p>
        </p:txBody>
      </p:sp>
      <p:sp>
        <p:nvSpPr>
          <p:cNvPr id="7" name="TextBox 6">
            <a:extLst>
              <a:ext uri="{FF2B5EF4-FFF2-40B4-BE49-F238E27FC236}">
                <a16:creationId xmlns:a16="http://schemas.microsoft.com/office/drawing/2014/main" id="{DC6E7AC4-D684-1496-3926-F452B9C3A5F2}"/>
              </a:ext>
            </a:extLst>
          </p:cNvPr>
          <p:cNvSpPr txBox="1"/>
          <p:nvPr/>
        </p:nvSpPr>
        <p:spPr>
          <a:xfrm>
            <a:off x="10303" y="2448639"/>
            <a:ext cx="4873082" cy="246221"/>
          </a:xfrm>
          <a:prstGeom prst="rect">
            <a:avLst/>
          </a:prstGeom>
          <a:noFill/>
        </p:spPr>
        <p:txBody>
          <a:bodyPr wrap="square">
            <a:spAutoFit/>
          </a:bodyPr>
          <a:lstStyle/>
          <a:p>
            <a:r>
              <a:rPr lang="en-US" sz="1000" dirty="0"/>
              <a:t>https://</a:t>
            </a:r>
            <a:r>
              <a:rPr lang="en-US" sz="1000" dirty="0" err="1"/>
              <a:t>mycloudwiki.com</a:t>
            </a:r>
            <a:r>
              <a:rPr lang="en-US" sz="1000" dirty="0"/>
              <a:t>/</a:t>
            </a:r>
            <a:r>
              <a:rPr lang="en-US" sz="1000" dirty="0" err="1"/>
              <a:t>san</a:t>
            </a:r>
            <a:r>
              <a:rPr lang="en-US" sz="1000" dirty="0"/>
              <a:t>/data-and-information-basics/</a:t>
            </a:r>
          </a:p>
        </p:txBody>
      </p:sp>
    </p:spTree>
    <p:extLst>
      <p:ext uri="{BB962C8B-B14F-4D97-AF65-F5344CB8AC3E}">
        <p14:creationId xmlns:p14="http://schemas.microsoft.com/office/powerpoint/2010/main" val="13173034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D70109-4801-9EEC-B5D0-B9DE9841D948}"/>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DC83A9-0463-3CCA-810C-0E738CBE26A1}"/>
              </a:ext>
            </a:extLst>
          </p:cNvPr>
          <p:cNvSpPr>
            <a:spLocks noGrp="1"/>
          </p:cNvSpPr>
          <p:nvPr>
            <p:ph idx="1"/>
          </p:nvPr>
        </p:nvSpPr>
        <p:spPr/>
        <p:txBody>
          <a:bodyPr/>
          <a:lstStyle/>
          <a:p>
            <a:pPr>
              <a:lnSpc>
                <a:spcPct val="100000"/>
              </a:lnSpc>
              <a:spcBef>
                <a:spcPts val="0"/>
              </a:spcBef>
              <a:spcAft>
                <a:spcPts val="300"/>
              </a:spcAft>
            </a:pPr>
            <a:r>
              <a:rPr lang="en-US" dirty="0"/>
              <a:t>Foundations (1)</a:t>
            </a:r>
          </a:p>
        </p:txBody>
      </p:sp>
    </p:spTree>
    <p:extLst>
      <p:ext uri="{BB962C8B-B14F-4D97-AF65-F5344CB8AC3E}">
        <p14:creationId xmlns:p14="http://schemas.microsoft.com/office/powerpoint/2010/main" val="12993912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08EED-5300-246F-1FBB-E46598D059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41DC5C-EE6C-3700-6EA3-BF87259FA247}"/>
              </a:ext>
            </a:extLst>
          </p:cNvPr>
          <p:cNvSpPr>
            <a:spLocks noGrp="1"/>
          </p:cNvSpPr>
          <p:nvPr>
            <p:ph idx="1"/>
          </p:nvPr>
        </p:nvSpPr>
        <p:spPr>
          <a:xfrm>
            <a:off x="152400" y="2266950"/>
            <a:ext cx="8839200" cy="954107"/>
          </a:xfrm>
        </p:spPr>
        <p:txBody>
          <a:bodyPr/>
          <a:lstStyle/>
          <a:p>
            <a:r>
              <a:rPr lang="en-US" dirty="0"/>
              <a:t>ER Model</a:t>
            </a:r>
            <a:br>
              <a:rPr lang="en-US" dirty="0"/>
            </a:br>
            <a:r>
              <a:rPr lang="en-US" dirty="0"/>
              <a:t>Database Design Modeling</a:t>
            </a:r>
          </a:p>
        </p:txBody>
      </p:sp>
    </p:spTree>
    <p:extLst>
      <p:ext uri="{BB962C8B-B14F-4D97-AF65-F5344CB8AC3E}">
        <p14:creationId xmlns:p14="http://schemas.microsoft.com/office/powerpoint/2010/main" val="13980027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Data Models</a:t>
            </a:r>
          </a:p>
        </p:txBody>
      </p:sp>
      <p:sp>
        <p:nvSpPr>
          <p:cNvPr id="23554" name="Rectangle 3"/>
          <p:cNvSpPr>
            <a:spLocks noGrp="1" noChangeArrowheads="1"/>
          </p:cNvSpPr>
          <p:nvPr>
            <p:ph idx="1"/>
          </p:nvPr>
        </p:nvSpPr>
        <p:spPr>
          <a:xfrm>
            <a:off x="1719263" y="792912"/>
            <a:ext cx="5851970" cy="3614497"/>
          </a:xfrm>
        </p:spPr>
        <p:txBody>
          <a:bodyPr/>
          <a:lstStyle/>
          <a:p>
            <a:r>
              <a:rPr lang="en-US" altLang="en-US" dirty="0"/>
              <a:t>A collection of tools for describing </a:t>
            </a:r>
          </a:p>
          <a:p>
            <a:pPr lvl="1">
              <a:lnSpc>
                <a:spcPct val="80000"/>
              </a:lnSpc>
            </a:pPr>
            <a:r>
              <a:rPr lang="en-US" altLang="en-US" dirty="0"/>
              <a:t>Data </a:t>
            </a:r>
          </a:p>
          <a:p>
            <a:pPr lvl="1">
              <a:lnSpc>
                <a:spcPct val="80000"/>
              </a:lnSpc>
            </a:pPr>
            <a:r>
              <a:rPr lang="en-US" altLang="en-US" dirty="0"/>
              <a:t>Data relationships</a:t>
            </a:r>
          </a:p>
          <a:p>
            <a:pPr lvl="1">
              <a:lnSpc>
                <a:spcPct val="80000"/>
              </a:lnSpc>
            </a:pPr>
            <a:r>
              <a:rPr lang="en-US" altLang="en-US" dirty="0"/>
              <a:t>Data semantics</a:t>
            </a:r>
          </a:p>
          <a:p>
            <a:pPr lvl="1">
              <a:lnSpc>
                <a:spcPct val="80000"/>
              </a:lnSpc>
            </a:pPr>
            <a:r>
              <a:rPr lang="en-US" altLang="en-US" dirty="0"/>
              <a:t>Data constraints</a:t>
            </a:r>
          </a:p>
          <a:p>
            <a:r>
              <a:rPr lang="en-US" altLang="en-US" dirty="0"/>
              <a:t>Relational model</a:t>
            </a:r>
          </a:p>
          <a:p>
            <a:r>
              <a:rPr lang="en-US" altLang="en-US" dirty="0"/>
              <a:t>Entity-Relationship data model (mainly for database design) </a:t>
            </a:r>
          </a:p>
          <a:p>
            <a:r>
              <a:rPr lang="en-US" altLang="en-US" dirty="0"/>
              <a:t>Object-based data models (Object-oriented and Object-relational)</a:t>
            </a:r>
          </a:p>
          <a:p>
            <a:r>
              <a:rPr lang="en-US" altLang="en-US" dirty="0"/>
              <a:t>Semi-structured data model  (XML)</a:t>
            </a:r>
          </a:p>
          <a:p>
            <a:r>
              <a:rPr lang="en-US" altLang="en-US" dirty="0"/>
              <a:t>Other older models:</a:t>
            </a:r>
          </a:p>
          <a:p>
            <a:pPr lvl="1"/>
            <a:r>
              <a:rPr lang="en-US" altLang="en-US" dirty="0"/>
              <a:t>Network model </a:t>
            </a:r>
          </a:p>
          <a:p>
            <a:pPr lvl="1"/>
            <a:r>
              <a:rPr lang="en-US" altLang="en-US" dirty="0"/>
              <a:t>Hierarchical model</a:t>
            </a:r>
          </a:p>
          <a:p>
            <a:endParaRPr lang="en-US"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87448D6-4BAB-6EB5-F877-FEE8B6AC66B9}"/>
              </a:ext>
            </a:extLst>
          </p:cNvPr>
          <p:cNvSpPr>
            <a:spLocks noGrp="1"/>
          </p:cNvSpPr>
          <p:nvPr>
            <p:ph type="body" idx="3"/>
          </p:nvPr>
        </p:nvSpPr>
        <p:spPr/>
        <p:txBody>
          <a:bodyPr/>
          <a:lstStyle/>
          <a:p>
            <a:pPr>
              <a:lnSpc>
                <a:spcPct val="100000"/>
              </a:lnSpc>
              <a:spcBef>
                <a:spcPts val="0"/>
              </a:spcBef>
              <a:spcAft>
                <a:spcPts val="300"/>
              </a:spcAft>
            </a:pPr>
            <a:r>
              <a:rPr lang="en-US" sz="1800" dirty="0"/>
              <a:t>Course overview:</a:t>
            </a:r>
          </a:p>
          <a:p>
            <a:pPr lvl="1">
              <a:lnSpc>
                <a:spcPct val="100000"/>
              </a:lnSpc>
              <a:spcBef>
                <a:spcPts val="0"/>
              </a:spcBef>
              <a:spcAft>
                <a:spcPts val="300"/>
              </a:spcAft>
            </a:pPr>
            <a:r>
              <a:rPr lang="en-US" sz="1400" dirty="0"/>
              <a:t>What you really care about – homework, exams, grading</a:t>
            </a:r>
          </a:p>
          <a:p>
            <a:pPr lvl="1">
              <a:lnSpc>
                <a:spcPct val="100000"/>
              </a:lnSpc>
              <a:spcBef>
                <a:spcPts val="0"/>
              </a:spcBef>
              <a:spcAft>
                <a:spcPts val="300"/>
              </a:spcAft>
            </a:pPr>
            <a:r>
              <a:rPr lang="en-US" sz="1400" dirty="0"/>
              <a:t>About your instructor and teaching assistants</a:t>
            </a:r>
          </a:p>
          <a:p>
            <a:pPr lvl="1">
              <a:lnSpc>
                <a:spcPct val="100000"/>
              </a:lnSpc>
              <a:spcBef>
                <a:spcPts val="0"/>
              </a:spcBef>
              <a:spcAft>
                <a:spcPts val="300"/>
              </a:spcAft>
            </a:pPr>
            <a:r>
              <a:rPr lang="en-US" sz="1400" dirty="0"/>
              <a:t>Course overview and objectives</a:t>
            </a:r>
          </a:p>
          <a:p>
            <a:pPr lvl="1">
              <a:lnSpc>
                <a:spcPct val="100000"/>
              </a:lnSpc>
              <a:spcBef>
                <a:spcPts val="0"/>
              </a:spcBef>
              <a:spcAft>
                <a:spcPts val="300"/>
              </a:spcAft>
            </a:pPr>
            <a:r>
              <a:rPr lang="en-US" sz="1400" dirty="0"/>
              <a:t>Approach to lectures and reading material</a:t>
            </a:r>
          </a:p>
          <a:p>
            <a:pPr lvl="1">
              <a:lnSpc>
                <a:spcPct val="100000"/>
              </a:lnSpc>
              <a:spcBef>
                <a:spcPts val="0"/>
              </a:spcBef>
              <a:spcAft>
                <a:spcPts val="300"/>
              </a:spcAft>
            </a:pPr>
            <a:r>
              <a:rPr lang="en-US" sz="1400" dirty="0"/>
              <a:t>Student resources and environment</a:t>
            </a:r>
          </a:p>
          <a:p>
            <a:pPr>
              <a:lnSpc>
                <a:spcPct val="100000"/>
              </a:lnSpc>
              <a:spcBef>
                <a:spcPts val="0"/>
              </a:spcBef>
              <a:spcAft>
                <a:spcPts val="300"/>
              </a:spcAft>
              <a:buFont typeface="Arial" panose="020B0604020202020204" pitchFamily="34" charset="0"/>
              <a:buChar char="•"/>
            </a:pPr>
            <a:r>
              <a:rPr lang="en-US" sz="1800" dirty="0"/>
              <a:t>Introduction: Data, Databases, Database Management Systems</a:t>
            </a:r>
          </a:p>
          <a:p>
            <a:pPr lvl="1">
              <a:lnSpc>
                <a:spcPct val="100000"/>
              </a:lnSpc>
              <a:spcBef>
                <a:spcPts val="0"/>
              </a:spcBef>
              <a:spcAft>
                <a:spcPts val="300"/>
              </a:spcAft>
            </a:pPr>
            <a:r>
              <a:rPr lang="en-US" sz="1400" dirty="0"/>
              <a:t>Some basic concepts: data, database, database management system</a:t>
            </a:r>
          </a:p>
          <a:p>
            <a:pPr lvl="1">
              <a:lnSpc>
                <a:spcPct val="100000"/>
              </a:lnSpc>
              <a:spcBef>
                <a:spcPts val="0"/>
              </a:spcBef>
              <a:spcAft>
                <a:spcPts val="300"/>
              </a:spcAft>
            </a:pPr>
            <a:r>
              <a:rPr lang="en-US" sz="1400" dirty="0"/>
              <a:t>Classification of data</a:t>
            </a:r>
          </a:p>
          <a:p>
            <a:pPr>
              <a:lnSpc>
                <a:spcPct val="100000"/>
              </a:lnSpc>
              <a:spcBef>
                <a:spcPts val="0"/>
              </a:spcBef>
              <a:spcAft>
                <a:spcPts val="300"/>
              </a:spcAft>
            </a:pPr>
            <a:r>
              <a:rPr lang="en-US" sz="1800" dirty="0"/>
              <a:t>Concepts</a:t>
            </a:r>
          </a:p>
          <a:p>
            <a:pPr lvl="1">
              <a:lnSpc>
                <a:spcPct val="100000"/>
              </a:lnSpc>
              <a:spcBef>
                <a:spcPts val="0"/>
              </a:spcBef>
              <a:spcAft>
                <a:spcPts val="300"/>
              </a:spcAft>
              <a:buFont typeface="Wingdings" pitchFamily="2" charset="2"/>
              <a:buChar char="§"/>
            </a:pPr>
            <a:r>
              <a:rPr lang="en-US" sz="1400" dirty="0"/>
              <a:t>Entity Relationship Model, Entity Relationship Diagrams</a:t>
            </a:r>
          </a:p>
          <a:p>
            <a:pPr lvl="1">
              <a:lnSpc>
                <a:spcPct val="100000"/>
              </a:lnSpc>
              <a:spcBef>
                <a:spcPts val="0"/>
              </a:spcBef>
              <a:spcAft>
                <a:spcPts val="300"/>
              </a:spcAft>
              <a:buFont typeface="Wingdings" pitchFamily="2" charset="2"/>
              <a:buChar char="§"/>
            </a:pPr>
            <a:r>
              <a:rPr lang="en-US" sz="1400" dirty="0"/>
              <a:t>Foundational Relational Model and Algebra</a:t>
            </a:r>
          </a:p>
          <a:p>
            <a:pPr lvl="1">
              <a:lnSpc>
                <a:spcPct val="100000"/>
              </a:lnSpc>
              <a:spcBef>
                <a:spcPts val="0"/>
              </a:spcBef>
              <a:spcAft>
                <a:spcPts val="300"/>
              </a:spcAft>
              <a:buFont typeface="Wingdings" pitchFamily="2" charset="2"/>
              <a:buChar char="§"/>
            </a:pPr>
            <a:r>
              <a:rPr lang="en-US" sz="1400" dirty="0"/>
              <a:t>Relational Database Management Systems and Structured Query Language</a:t>
            </a:r>
          </a:p>
          <a:p>
            <a:pPr>
              <a:lnSpc>
                <a:spcPct val="100000"/>
              </a:lnSpc>
              <a:spcBef>
                <a:spcPts val="0"/>
              </a:spcBef>
              <a:spcAft>
                <a:spcPts val="300"/>
              </a:spcAft>
            </a:pPr>
            <a:r>
              <a:rPr lang="en-US" sz="1800" dirty="0"/>
              <a:t>Homework assignments HW0 and HW 1</a:t>
            </a:r>
          </a:p>
        </p:txBody>
      </p:sp>
      <p:sp>
        <p:nvSpPr>
          <p:cNvPr id="3" name="Title 2">
            <a:extLst>
              <a:ext uri="{FF2B5EF4-FFF2-40B4-BE49-F238E27FC236}">
                <a16:creationId xmlns:a16="http://schemas.microsoft.com/office/drawing/2014/main" id="{15F52873-DE0D-285B-3D04-10526AC35035}"/>
              </a:ext>
            </a:extLst>
          </p:cNvPr>
          <p:cNvSpPr>
            <a:spLocks noGrp="1"/>
          </p:cNvSpPr>
          <p:nvPr>
            <p:ph type="title"/>
          </p:nvPr>
        </p:nvSpPr>
        <p:spPr>
          <a:prstGeom prst="rect">
            <a:avLst/>
          </a:prstGeom>
        </p:spPr>
        <p:txBody>
          <a:bodyPr/>
          <a:lstStyle/>
          <a:p>
            <a:r>
              <a:rPr lang="en-US" sz="3600" dirty="0"/>
              <a:t>Contents</a:t>
            </a:r>
          </a:p>
        </p:txBody>
      </p:sp>
    </p:spTree>
    <p:extLst>
      <p:ext uri="{BB962C8B-B14F-4D97-AF65-F5344CB8AC3E}">
        <p14:creationId xmlns:p14="http://schemas.microsoft.com/office/powerpoint/2010/main" val="25281816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52400" y="3168658"/>
            <a:ext cx="8839200" cy="1460492"/>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67586"/>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3509048" y="3405902"/>
            <a:ext cx="2125903" cy="1477328"/>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Relationship Set:</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	(10101, 98988),</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	(10101,76543)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a:t>
            </a:r>
          </a:p>
        </p:txBody>
      </p:sp>
    </p:spTree>
    <p:extLst>
      <p:ext uri="{BB962C8B-B14F-4D97-AF65-F5344CB8AC3E}">
        <p14:creationId xmlns:p14="http://schemas.microsoft.com/office/powerpoint/2010/main" val="2076613563"/>
      </p:ext>
    </p:extLst>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614998" y="1875393"/>
            <a:ext cx="4495800" cy="255454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diagram/models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relationship set would be:</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(76766, 98988)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(45565, 12345)</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(45565, 00128)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 …)</a:t>
            </a:r>
          </a:p>
        </p:txBody>
      </p:sp>
    </p:spTree>
    <p:extLst>
      <p:ext uri="{BB962C8B-B14F-4D97-AF65-F5344CB8AC3E}">
        <p14:creationId xmlns:p14="http://schemas.microsoft.com/office/powerpoint/2010/main" val="24510739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685800" y="603133"/>
            <a:ext cx="6200775"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95425" y="1907992"/>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0" y="3257550"/>
            <a:ext cx="4239294" cy="1289270"/>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1613803" y="3623490"/>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648200" y="964128"/>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pic>
        <p:nvPicPr>
          <p:cNvPr id="2" name="Picture 1">
            <a:extLst>
              <a:ext uri="{FF2B5EF4-FFF2-40B4-BE49-F238E27FC236}">
                <a16:creationId xmlns:a16="http://schemas.microsoft.com/office/drawing/2014/main" id="{84C2BDF7-8F2F-F38F-FFEA-B961594C3958}"/>
              </a:ext>
            </a:extLst>
          </p:cNvPr>
          <p:cNvPicPr>
            <a:picLocks noChangeAspect="1"/>
          </p:cNvPicPr>
          <p:nvPr/>
        </p:nvPicPr>
        <p:blipFill>
          <a:blip r:embed="rId5"/>
          <a:stretch>
            <a:fillRect/>
          </a:stretch>
        </p:blipFill>
        <p:spPr>
          <a:xfrm>
            <a:off x="4384030" y="3151590"/>
            <a:ext cx="4471653" cy="1805859"/>
          </a:xfrm>
          <a:prstGeom prst="rect">
            <a:avLst/>
          </a:prstGeom>
        </p:spPr>
      </p:pic>
      <p:sp>
        <p:nvSpPr>
          <p:cNvPr id="5" name="TextBox 4">
            <a:extLst>
              <a:ext uri="{FF2B5EF4-FFF2-40B4-BE49-F238E27FC236}">
                <a16:creationId xmlns:a16="http://schemas.microsoft.com/office/drawing/2014/main" id="{60D4132F-998A-4148-6DEA-FE3F7475E7EA}"/>
              </a:ext>
            </a:extLst>
          </p:cNvPr>
          <p:cNvSpPr txBox="1"/>
          <p:nvPr/>
        </p:nvSpPr>
        <p:spPr>
          <a:xfrm>
            <a:off x="5759139" y="2655700"/>
            <a:ext cx="1721433" cy="369332"/>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UML ERD Profile</a:t>
            </a:r>
          </a:p>
        </p:txBody>
      </p:sp>
      <p:sp>
        <p:nvSpPr>
          <p:cNvPr id="6" name="TextBox 5">
            <a:extLst>
              <a:ext uri="{FF2B5EF4-FFF2-40B4-BE49-F238E27FC236}">
                <a16:creationId xmlns:a16="http://schemas.microsoft.com/office/drawing/2014/main" id="{84F258CC-9077-DCEF-9B5E-8FB549D55E51}"/>
              </a:ext>
            </a:extLst>
          </p:cNvPr>
          <p:cNvSpPr txBox="1"/>
          <p:nvPr/>
        </p:nvSpPr>
        <p:spPr>
          <a:xfrm>
            <a:off x="76201" y="2004423"/>
            <a:ext cx="1011687" cy="646331"/>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Book</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Tree>
    <p:extLst>
      <p:ext uri="{BB962C8B-B14F-4D97-AF65-F5344CB8AC3E}">
        <p14:creationId xmlns:p14="http://schemas.microsoft.com/office/powerpoint/2010/main" val="28118017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EFFA26-0751-6F13-3423-4D60D4A08A47}"/>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7E1ABC5-4496-519C-FC04-7B913E1EECF4}"/>
              </a:ext>
            </a:extLst>
          </p:cNvPr>
          <p:cNvSpPr>
            <a:spLocks noGrp="1"/>
          </p:cNvSpPr>
          <p:nvPr>
            <p:ph idx="1"/>
          </p:nvPr>
        </p:nvSpPr>
        <p:spPr/>
        <p:txBody>
          <a:bodyPr/>
          <a:lstStyle/>
          <a:p>
            <a:r>
              <a:rPr lang="en-US" dirty="0"/>
              <a:t>Course Overview</a:t>
            </a:r>
          </a:p>
        </p:txBody>
      </p:sp>
    </p:spTree>
    <p:extLst>
      <p:ext uri="{BB962C8B-B14F-4D97-AF65-F5344CB8AC3E}">
        <p14:creationId xmlns:p14="http://schemas.microsoft.com/office/powerpoint/2010/main" val="383965639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2"/>
          <a:stretch>
            <a:fillRect/>
          </a:stretch>
        </p:blipFill>
        <p:spPr>
          <a:xfrm>
            <a:off x="2743200" y="590550"/>
            <a:ext cx="6034501" cy="2362200"/>
          </a:xfrm>
          <a:prstGeom prst="rect">
            <a:avLst/>
          </a:prstGeom>
        </p:spPr>
      </p:pic>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19594" y="444319"/>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tools with “free,” constrained usage.</a:t>
            </a:r>
          </a:p>
          <a:p>
            <a:pPr lvl="1"/>
            <a:r>
              <a:rPr lang="en-US" sz="1400" dirty="0" err="1"/>
              <a:t>Lucidchart</a:t>
            </a:r>
            <a:r>
              <a:rPr lang="en-US" sz="1400" dirty="0"/>
              <a:t> (</a:t>
            </a:r>
            <a:r>
              <a:rPr lang="en-US" sz="1400" dirty="0">
                <a:hlinkClick r:id="rId3"/>
              </a:rPr>
              <a:t>https://www.lucidchart.com/</a:t>
            </a:r>
            <a:r>
              <a:rPr lang="en-US" sz="1400" dirty="0"/>
              <a:t>)</a:t>
            </a:r>
          </a:p>
          <a:p>
            <a:pPr lvl="1"/>
            <a:r>
              <a:rPr lang="en-US" sz="1400" dirty="0" err="1"/>
              <a:t>Vertabelo</a:t>
            </a:r>
            <a:r>
              <a:rPr lang="en-US" sz="1400" dirty="0"/>
              <a:t> (</a:t>
            </a:r>
            <a:r>
              <a:rPr lang="en-US" sz="1400" dirty="0">
                <a:hlinkClick r:id="rId4"/>
              </a:rPr>
              <a:t>https://vertabelo.com/</a:t>
            </a:r>
            <a:r>
              <a:rPr lang="en-US" sz="1400" dirty="0"/>
              <a:t>)</a:t>
            </a:r>
          </a:p>
          <a:p>
            <a:pPr lvl="1"/>
            <a:r>
              <a:rPr lang="en-US" sz="1400" dirty="0" err="1"/>
              <a:t>DrawIO</a:t>
            </a:r>
            <a:r>
              <a:rPr lang="en-US" sz="1400" dirty="0"/>
              <a:t> (</a:t>
            </a:r>
            <a:r>
              <a:rPr lang="en-US" sz="1400" dirty="0">
                <a:hlinkClick r:id="rId5"/>
              </a:rPr>
              <a:t>https://www.drawio.com/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TextBox 6">
            <a:extLst>
              <a:ext uri="{FF2B5EF4-FFF2-40B4-BE49-F238E27FC236}">
                <a16:creationId xmlns:a16="http://schemas.microsoft.com/office/drawing/2014/main" id="{B4E08030-F460-AD72-0C11-89D34F4731D8}"/>
              </a:ext>
            </a:extLst>
          </p:cNvPr>
          <p:cNvSpPr txBox="1"/>
          <p:nvPr/>
        </p:nvSpPr>
        <p:spPr>
          <a:xfrm>
            <a:off x="5410200" y="3714750"/>
            <a:ext cx="2992229" cy="369332"/>
          </a:xfrm>
          <a:prstGeom prst="rect">
            <a:avLst/>
          </a:prstGeom>
          <a:noFill/>
        </p:spPr>
        <p:txBody>
          <a:bodyPr wrap="none" rtlCol="0">
            <a:spAutoFit/>
          </a:bodyPr>
          <a:lstStyle/>
          <a:p>
            <a:r>
              <a:rPr lang="en-US" dirty="0">
                <a:solidFill>
                  <a:srgbClr val="FF0000"/>
                </a:solidFill>
              </a:rPr>
              <a:t>DFF Note: Demo in </a:t>
            </a:r>
            <a:r>
              <a:rPr lang="en-US" dirty="0" err="1">
                <a:solidFill>
                  <a:srgbClr val="FF0000"/>
                </a:solidFill>
              </a:rPr>
              <a:t>Lucidchart</a:t>
            </a:r>
            <a:endParaRPr lang="en-US" dirty="0">
              <a:solidFill>
                <a:srgbClr val="FF0000"/>
              </a:solidFill>
            </a:endParaRPr>
          </a:p>
        </p:txBody>
      </p:sp>
    </p:spTree>
    <p:extLst>
      <p:ext uri="{BB962C8B-B14F-4D97-AF65-F5344CB8AC3E}">
        <p14:creationId xmlns:p14="http://schemas.microsoft.com/office/powerpoint/2010/main" val="19801981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82B75-C6EB-5362-5C5D-895F07C4BE71}"/>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FDA158-5A1A-93FD-8381-1DC7BFD6C7C9}"/>
              </a:ext>
            </a:extLst>
          </p:cNvPr>
          <p:cNvSpPr>
            <a:spLocks noGrp="1"/>
          </p:cNvSpPr>
          <p:nvPr>
            <p:ph idx="1"/>
          </p:nvPr>
        </p:nvSpPr>
        <p:spPr/>
        <p:txBody>
          <a:bodyPr/>
          <a:lstStyle/>
          <a:p>
            <a:r>
              <a:rPr lang="en-US" dirty="0"/>
              <a:t>Relational Model</a:t>
            </a:r>
            <a:br>
              <a:rPr lang="en-US" dirty="0"/>
            </a:br>
            <a:r>
              <a:rPr lang="en-US" dirty="0"/>
              <a:t>Relational Algebra</a:t>
            </a:r>
          </a:p>
        </p:txBody>
      </p:sp>
    </p:spTree>
    <p:extLst>
      <p:ext uri="{BB962C8B-B14F-4D97-AF65-F5344CB8AC3E}">
        <p14:creationId xmlns:p14="http://schemas.microsoft.com/office/powerpoint/2010/main" val="337084098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9914094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Tree>
    <p:extLst>
      <p:ext uri="{BB962C8B-B14F-4D97-AF65-F5344CB8AC3E}">
        <p14:creationId xmlns:p14="http://schemas.microsoft.com/office/powerpoint/2010/main" val="101954186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FFD3288-4298-4585-5A8B-7727A6E16B28}"/>
              </a:ext>
            </a:extLst>
          </p:cNvPr>
          <p:cNvSpPr>
            <a:spLocks noGrp="1"/>
          </p:cNvSpPr>
          <p:nvPr>
            <p:ph idx="1"/>
          </p:nvPr>
        </p:nvSpPr>
        <p:spPr>
          <a:xfrm>
            <a:off x="152400" y="444319"/>
            <a:ext cx="8839200" cy="4261031"/>
          </a:xfrm>
        </p:spPr>
        <p:txBody>
          <a:bodyPr/>
          <a:lstStyle/>
          <a:p>
            <a:r>
              <a:rPr lang="en-US" dirty="0"/>
              <a:t>A </a:t>
            </a:r>
            <a:r>
              <a:rPr lang="en-US" i="1" dirty="0"/>
              <a:t>domain</a:t>
            </a:r>
            <a:r>
              <a:rPr lang="en-US" dirty="0"/>
              <a:t> is a data type and rules/constraints on allowed values.</a:t>
            </a:r>
          </a:p>
          <a:p>
            <a:pPr lvl="1"/>
            <a:r>
              <a:rPr lang="en-US" i="1" dirty="0"/>
              <a:t>Email</a:t>
            </a:r>
            <a:r>
              <a:rPr lang="en-US" dirty="0"/>
              <a:t> is type </a:t>
            </a:r>
            <a:r>
              <a:rPr lang="en-US" i="1" dirty="0"/>
              <a:t>text</a:t>
            </a:r>
            <a:r>
              <a:rPr lang="en-US" dirty="0"/>
              <a:t> and must contain the character “@”</a:t>
            </a:r>
          </a:p>
          <a:p>
            <a:pPr lvl="1"/>
            <a:r>
              <a:rPr lang="en-US" i="1" dirty="0"/>
              <a:t>Social Security</a:t>
            </a:r>
            <a:r>
              <a:rPr lang="en-US" dirty="0"/>
              <a:t> number is type text(9) and can only contain ‘0’, ‘1’, … …, ‘9’</a:t>
            </a:r>
            <a:endParaRPr lang="en-US" i="1" dirty="0"/>
          </a:p>
          <a:p>
            <a:r>
              <a:rPr lang="en-US" dirty="0"/>
              <a:t>A domain is </a:t>
            </a:r>
            <a:r>
              <a:rPr lang="en-US" i="1" dirty="0"/>
              <a:t>atomic</a:t>
            </a:r>
            <a:r>
              <a:rPr lang="en-US" dirty="0"/>
              <a:t> if it cannot be broken down into a set of more basic domains</a:t>
            </a:r>
          </a:p>
          <a:p>
            <a:pPr lvl="1"/>
            <a:r>
              <a:rPr lang="en-US" dirty="0"/>
              <a:t>The domain </a:t>
            </a:r>
            <a:r>
              <a:rPr lang="en-US" i="1" dirty="0"/>
              <a:t>name</a:t>
            </a:r>
            <a:r>
              <a:rPr lang="en-US" dirty="0"/>
              <a:t> of the form “Ferguson, Donald, F” is not atomic. </a:t>
            </a:r>
            <a:br>
              <a:rPr lang="en-US" dirty="0"/>
            </a:br>
            <a:r>
              <a:rPr lang="en-US" dirty="0"/>
              <a:t>It is three domains: </a:t>
            </a:r>
            <a:r>
              <a:rPr lang="en-US" i="1" dirty="0" err="1"/>
              <a:t>lastname</a:t>
            </a:r>
            <a:r>
              <a:rPr lang="en-US" i="1" dirty="0"/>
              <a:t>, </a:t>
            </a:r>
            <a:r>
              <a:rPr lang="en-US" i="1" dirty="0" err="1"/>
              <a:t>firstname</a:t>
            </a:r>
            <a:r>
              <a:rPr lang="en-US" i="1" dirty="0"/>
              <a:t>, middle initial.</a:t>
            </a:r>
            <a:endParaRPr lang="en-US" dirty="0"/>
          </a:p>
          <a:p>
            <a:pPr lvl="1"/>
            <a:r>
              <a:rPr lang="en-US" dirty="0"/>
              <a:t>The domain </a:t>
            </a:r>
            <a:r>
              <a:rPr lang="en-US" i="1" dirty="0"/>
              <a:t>course ID</a:t>
            </a:r>
            <a:r>
              <a:rPr lang="en-US" dirty="0"/>
              <a:t> of the form COMSW4111 is not atomic:</a:t>
            </a:r>
          </a:p>
          <a:p>
            <a:pPr lvl="2"/>
            <a:r>
              <a:rPr lang="en-US" dirty="0"/>
              <a:t>COMS is from the domain </a:t>
            </a:r>
            <a:r>
              <a:rPr lang="en-US" i="1" dirty="0"/>
              <a:t>department.</a:t>
            </a:r>
          </a:p>
          <a:p>
            <a:pPr lvl="2"/>
            <a:r>
              <a:rPr lang="en-US" dirty="0"/>
              <a:t>W is from the domain </a:t>
            </a:r>
            <a:r>
              <a:rPr lang="en-US" i="1" dirty="0"/>
              <a:t>faculty code.</a:t>
            </a:r>
          </a:p>
          <a:p>
            <a:pPr lvl="2"/>
            <a:r>
              <a:rPr lang="en-US" dirty="0"/>
              <a:t>4111 is from the domain </a:t>
            </a:r>
            <a:r>
              <a:rPr lang="en-US" i="1" dirty="0"/>
              <a:t>valid course numbers.</a:t>
            </a:r>
          </a:p>
          <a:p>
            <a:r>
              <a:rPr lang="en-US" i="1" dirty="0"/>
              <a:t>NULL</a:t>
            </a:r>
            <a:r>
              <a:rPr lang="en-US" dirty="0"/>
              <a:t> indicates that a value is not applicable or unknown for the </a:t>
            </a:r>
            <a:r>
              <a:rPr lang="en-US" i="1" dirty="0"/>
              <a:t>entity.</a:t>
            </a:r>
          </a:p>
          <a:p>
            <a:pPr lvl="1"/>
            <a:r>
              <a:rPr lang="en-US" i="1" dirty="0">
                <a:sym typeface="Wingdings" pitchFamily="2" charset="2"/>
              </a:rPr>
              <a:t> You cannot use another, ad hoc value like -1 for age or ‘’ for middle </a:t>
            </a:r>
            <a:r>
              <a:rPr lang="en-US" dirty="0">
                <a:sym typeface="Wingdings" pitchFamily="2" charset="2"/>
              </a:rPr>
              <a:t>initial</a:t>
            </a:r>
            <a:r>
              <a:rPr lang="en-US" i="1" dirty="0">
                <a:sym typeface="Wingdings" pitchFamily="2" charset="2"/>
              </a:rPr>
              <a:t>.</a:t>
            </a:r>
          </a:p>
          <a:p>
            <a:pPr lvl="1"/>
            <a:r>
              <a:rPr lang="en-US" i="1" dirty="0">
                <a:sym typeface="Wingdings" pitchFamily="2" charset="2"/>
              </a:rPr>
              <a:t>null == null, </a:t>
            </a:r>
            <a:r>
              <a:rPr lang="en-US" i="1" dirty="0" err="1">
                <a:sym typeface="Wingdings" pitchFamily="2" charset="2"/>
              </a:rPr>
              <a:t>lastname</a:t>
            </a:r>
            <a:r>
              <a:rPr lang="en-US" i="1" dirty="0">
                <a:sym typeface="Wingdings" pitchFamily="2" charset="2"/>
              </a:rPr>
              <a:t> != null, null &gt; 5 </a:t>
            </a:r>
            <a:r>
              <a:rPr lang="en-US" dirty="0">
                <a:sym typeface="Wingdings" pitchFamily="2" charset="2"/>
              </a:rPr>
              <a:t>all evaluate to </a:t>
            </a:r>
            <a:r>
              <a:rPr lang="en-US" i="1" dirty="0">
                <a:sym typeface="Wingdings" pitchFamily="2" charset="2"/>
              </a:rPr>
              <a:t>NULL, </a:t>
            </a:r>
            <a:r>
              <a:rPr lang="en-US" dirty="0">
                <a:sym typeface="Wingdings" pitchFamily="2" charset="2"/>
              </a:rPr>
              <a:t>not TRUE or FALSE.</a:t>
            </a:r>
            <a:endParaRPr lang="en-US" i="1" dirty="0"/>
          </a:p>
        </p:txBody>
      </p:sp>
      <p:sp>
        <p:nvSpPr>
          <p:cNvPr id="3" name="Title 2">
            <a:extLst>
              <a:ext uri="{FF2B5EF4-FFF2-40B4-BE49-F238E27FC236}">
                <a16:creationId xmlns:a16="http://schemas.microsoft.com/office/drawing/2014/main" id="{897AFBFB-30C4-3004-F8F3-19FE7FE640B5}"/>
              </a:ext>
            </a:extLst>
          </p:cNvPr>
          <p:cNvSpPr>
            <a:spLocks noGrp="1"/>
          </p:cNvSpPr>
          <p:nvPr>
            <p:ph type="title"/>
          </p:nvPr>
        </p:nvSpPr>
        <p:spPr/>
        <p:txBody>
          <a:bodyPr/>
          <a:lstStyle/>
          <a:p>
            <a:r>
              <a:rPr lang="en-US" dirty="0"/>
              <a:t>Domain, Atomic and NULL</a:t>
            </a:r>
          </a:p>
        </p:txBody>
      </p:sp>
    </p:spTree>
    <p:extLst>
      <p:ext uri="{BB962C8B-B14F-4D97-AF65-F5344CB8AC3E}">
        <p14:creationId xmlns:p14="http://schemas.microsoft.com/office/powerpoint/2010/main" val="25600005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76451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Tree>
    <p:extLst>
      <p:ext uri="{BB962C8B-B14F-4D97-AF65-F5344CB8AC3E}">
        <p14:creationId xmlns:p14="http://schemas.microsoft.com/office/powerpoint/2010/main" val="1810656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FDB8CE-A817-6EBA-63EA-26E65C23E55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041770-3538-BDF4-EB78-6EFF0774171F}"/>
              </a:ext>
            </a:extLst>
          </p:cNvPr>
          <p:cNvSpPr>
            <a:spLocks noGrp="1"/>
          </p:cNvSpPr>
          <p:nvPr>
            <p:ph idx="1"/>
          </p:nvPr>
        </p:nvSpPr>
        <p:spPr/>
        <p:txBody>
          <a:bodyPr/>
          <a:lstStyle/>
          <a:p>
            <a:r>
              <a:rPr lang="en-US" dirty="0"/>
              <a:t>Homework, Exams, Grading, Attendance</a:t>
            </a:r>
          </a:p>
        </p:txBody>
      </p:sp>
    </p:spTree>
    <p:extLst>
      <p:ext uri="{BB962C8B-B14F-4D97-AF65-F5344CB8AC3E}">
        <p14:creationId xmlns:p14="http://schemas.microsoft.com/office/powerpoint/2010/main" val="16504676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a:xfrm>
            <a:off x="228453" y="2450099"/>
            <a:ext cx="8839200" cy="2115503"/>
          </a:xfrm>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i="1" dirty="0"/>
              <a:t>capacity</a:t>
            </a:r>
            <a:r>
              <a:rPr lang="en-US" sz="1400" dirty="0"/>
              <a:t>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Tree>
    <p:extLst>
      <p:ext uri="{BB962C8B-B14F-4D97-AF65-F5344CB8AC3E}">
        <p14:creationId xmlns:p14="http://schemas.microsoft.com/office/powerpoint/2010/main" val="52694054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
        <p:nvSpPr>
          <p:cNvPr id="2" name="TextBox 1">
            <a:extLst>
              <a:ext uri="{FF2B5EF4-FFF2-40B4-BE49-F238E27FC236}">
                <a16:creationId xmlns:a16="http://schemas.microsoft.com/office/drawing/2014/main" id="{AF0E358A-DD79-2AA3-CB5E-21B11E84E35B}"/>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15860010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(https://</a:t>
            </a:r>
            <a:r>
              <a:rPr lang="en-US" sz="1200" dirty="0" err="1"/>
              <a:t>dbis-uibk.github.io</a:t>
            </a:r>
            <a:r>
              <a:rPr lang="en-US" sz="1200" dirty="0"/>
              <a:t>/relax/calc/gist/4f7866c17624ca9dfa85ed2482078be8/relax-</a:t>
            </a:r>
            <a:r>
              <a:rPr lang="en-US" sz="1200" dirty="0" err="1"/>
              <a:t>silberschatz</a:t>
            </a:r>
            <a:r>
              <a:rPr lang="en-US" sz="1200" dirty="0"/>
              <a:t>-</a:t>
            </a:r>
            <a:r>
              <a:rPr lang="en-US" sz="1200" dirty="0" err="1"/>
              <a:t>english.txt</a:t>
            </a:r>
            <a:r>
              <a:rPr lang="en-US" sz="1200" dirty="0"/>
              <a:t>/0)</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77B8554-97DD-D543-B6E6-656A74E88A27}"/>
              </a:ext>
            </a:extLst>
          </p:cNvPr>
          <p:cNvSpPr>
            <a:spLocks noGrp="1"/>
          </p:cNvSpPr>
          <p:nvPr>
            <p:ph type="body" idx="3"/>
          </p:nvPr>
        </p:nvSpPr>
        <p:spPr/>
        <p:txBody>
          <a:bodyPr/>
          <a:lstStyle/>
          <a:p>
            <a:pPr>
              <a:spcBef>
                <a:spcPts val="0"/>
              </a:spcBef>
              <a:spcAft>
                <a:spcPts val="200"/>
              </a:spcAft>
            </a:pPr>
            <a:r>
              <a:rPr lang="en-US" sz="1800" dirty="0"/>
              <a:t>Overview</a:t>
            </a:r>
          </a:p>
          <a:p>
            <a:pPr lvl="1">
              <a:spcBef>
                <a:spcPts val="0"/>
              </a:spcBef>
              <a:spcAft>
                <a:spcPts val="200"/>
              </a:spcAft>
            </a:pPr>
            <a:r>
              <a:rPr lang="en-US" sz="1400" dirty="0"/>
              <a:t>The course grade will be in the range 0 to 100.</a:t>
            </a:r>
          </a:p>
          <a:p>
            <a:pPr lvl="1">
              <a:spcBef>
                <a:spcPts val="0"/>
              </a:spcBef>
              <a:spcAft>
                <a:spcPts val="200"/>
              </a:spcAft>
            </a:pPr>
            <a:r>
              <a:rPr lang="en-US" sz="1400" dirty="0"/>
              <a:t>The mean/median grade will be approximately a B+, using the standard mapping of numerical value to letter grade. That is, 87 to 89 points is a B+.</a:t>
            </a:r>
          </a:p>
          <a:p>
            <a:pPr lvl="1">
              <a:spcBef>
                <a:spcPts val="0"/>
              </a:spcBef>
              <a:spcAft>
                <a:spcPts val="200"/>
              </a:spcAft>
            </a:pPr>
            <a:r>
              <a:rPr lang="en-US" sz="1400" dirty="0"/>
              <a:t>I will “curve up” if necessary. I </a:t>
            </a:r>
            <a:r>
              <a:rPr lang="en-US" sz="1400" u="sng" dirty="0"/>
              <a:t>will not</a:t>
            </a:r>
            <a:r>
              <a:rPr lang="en-US" sz="1400" dirty="0"/>
              <a:t> curve down.</a:t>
            </a:r>
          </a:p>
          <a:p>
            <a:pPr>
              <a:spcBef>
                <a:spcPts val="0"/>
              </a:spcBef>
              <a:spcAft>
                <a:spcPts val="200"/>
              </a:spcAft>
            </a:pPr>
            <a:r>
              <a:rPr lang="en-US" sz="1800" dirty="0"/>
              <a:t>Point value:</a:t>
            </a:r>
          </a:p>
          <a:p>
            <a:pPr lvl="1">
              <a:spcBef>
                <a:spcPts val="0"/>
              </a:spcBef>
              <a:spcAft>
                <a:spcPts val="200"/>
              </a:spcAft>
            </a:pPr>
            <a:r>
              <a:rPr lang="en-US" sz="1400" dirty="0"/>
              <a:t>HW1, HW2, …, HW5 are each worth 5 points.</a:t>
            </a:r>
          </a:p>
          <a:p>
            <a:pPr lvl="1">
              <a:spcBef>
                <a:spcPts val="0"/>
              </a:spcBef>
              <a:spcAft>
                <a:spcPts val="200"/>
              </a:spcAft>
            </a:pPr>
            <a:r>
              <a:rPr lang="en-US" sz="1400" dirty="0"/>
              <a:t>Exams:</a:t>
            </a:r>
          </a:p>
          <a:p>
            <a:pPr lvl="2">
              <a:spcBef>
                <a:spcPts val="0"/>
              </a:spcBef>
              <a:spcAft>
                <a:spcPts val="200"/>
              </a:spcAft>
            </a:pPr>
            <a:r>
              <a:rPr lang="en-US" sz="1200" dirty="0"/>
              <a:t>There will be 3 </a:t>
            </a:r>
            <a:r>
              <a:rPr lang="en-US" sz="1200" b="1" u="sng" dirty="0"/>
              <a:t>non-cumulative</a:t>
            </a:r>
            <a:r>
              <a:rPr lang="en-US" sz="1200" dirty="0"/>
              <a:t> online exams using </a:t>
            </a:r>
            <a:r>
              <a:rPr lang="en-US" sz="1200" dirty="0" err="1"/>
              <a:t>Proctorio</a:t>
            </a:r>
            <a:r>
              <a:rPr lang="en-US" sz="1200" dirty="0"/>
              <a:t>.</a:t>
            </a:r>
          </a:p>
          <a:p>
            <a:pPr lvl="2">
              <a:spcBef>
                <a:spcPts val="0"/>
              </a:spcBef>
              <a:spcAft>
                <a:spcPts val="200"/>
              </a:spcAft>
            </a:pPr>
            <a:r>
              <a:rPr lang="en-US" sz="1200" dirty="0"/>
              <a:t>You must complete each exam in a single, 1 hour and 20 minute session.</a:t>
            </a:r>
          </a:p>
          <a:p>
            <a:pPr lvl="2">
              <a:spcBef>
                <a:spcPts val="0"/>
              </a:spcBef>
              <a:spcAft>
                <a:spcPts val="200"/>
              </a:spcAft>
            </a:pPr>
            <a:r>
              <a:rPr lang="en-US" sz="1200" dirty="0"/>
              <a:t>You will have approximately one week from exam assignment to take the exam.</a:t>
            </a:r>
          </a:p>
          <a:p>
            <a:pPr lvl="2">
              <a:spcBef>
                <a:spcPts val="0"/>
              </a:spcBef>
              <a:spcAft>
                <a:spcPts val="200"/>
              </a:spcAft>
            </a:pPr>
            <a:r>
              <a:rPr lang="en-US" sz="1200" dirty="0"/>
              <a:t>The current exam dates are: 20-February, 27-March, 01-May.</a:t>
            </a:r>
          </a:p>
          <a:p>
            <a:pPr>
              <a:spcBef>
                <a:spcPts val="0"/>
              </a:spcBef>
              <a:spcAft>
                <a:spcPts val="200"/>
              </a:spcAft>
            </a:pPr>
            <a:r>
              <a:rPr lang="en-US" sz="1800" dirty="0"/>
              <a:t>Additional information:</a:t>
            </a:r>
          </a:p>
          <a:p>
            <a:pPr lvl="1">
              <a:spcBef>
                <a:spcPts val="0"/>
              </a:spcBef>
              <a:spcAft>
                <a:spcPts val="200"/>
              </a:spcAft>
            </a:pPr>
            <a:r>
              <a:rPr lang="en-US" sz="1400" dirty="0"/>
              <a:t>A homework will have written questions and practical implementation tasks.</a:t>
            </a:r>
            <a:br>
              <a:rPr lang="en-US" sz="1400" dirty="0"/>
            </a:br>
            <a:r>
              <a:rPr lang="en-US" sz="1400" dirty="0"/>
              <a:t>The tasks incrementally implement a small project.</a:t>
            </a:r>
          </a:p>
          <a:p>
            <a:pPr lvl="1">
              <a:spcBef>
                <a:spcPts val="0"/>
              </a:spcBef>
              <a:spcAft>
                <a:spcPts val="200"/>
              </a:spcAft>
            </a:pPr>
            <a:r>
              <a:rPr lang="en-US" sz="1400" dirty="0"/>
              <a:t>Completing and understanding the homework assignments </a:t>
            </a:r>
            <a:r>
              <a:rPr lang="en-US" sz="1400" b="1" dirty="0"/>
              <a:t>without</a:t>
            </a:r>
            <a:r>
              <a:rPr lang="en-US" sz="1400" dirty="0"/>
              <a:t> using ChatGPT, etc.</a:t>
            </a:r>
            <a:br>
              <a:rPr lang="en-US" sz="1400" dirty="0"/>
            </a:br>
            <a:r>
              <a:rPr lang="en-US" sz="1400" dirty="0"/>
              <a:t>will significantly improve your performance on the exams.</a:t>
            </a:r>
          </a:p>
        </p:txBody>
      </p:sp>
      <p:sp>
        <p:nvSpPr>
          <p:cNvPr id="2" name="Title 1">
            <a:extLst>
              <a:ext uri="{FF2B5EF4-FFF2-40B4-BE49-F238E27FC236}">
                <a16:creationId xmlns:a16="http://schemas.microsoft.com/office/drawing/2014/main" id="{EB0C8885-2674-F588-BCC1-839F1605D281}"/>
              </a:ext>
            </a:extLst>
          </p:cNvPr>
          <p:cNvSpPr>
            <a:spLocks noGrp="1"/>
          </p:cNvSpPr>
          <p:nvPr>
            <p:ph type="title"/>
          </p:nvPr>
        </p:nvSpPr>
        <p:spPr>
          <a:prstGeom prst="rect">
            <a:avLst/>
          </a:prstGeom>
        </p:spPr>
        <p:txBody>
          <a:bodyPr/>
          <a:lstStyle/>
          <a:p>
            <a:r>
              <a:rPr lang="en-US" dirty="0"/>
              <a:t>Homework and Grading</a:t>
            </a:r>
          </a:p>
        </p:txBody>
      </p:sp>
    </p:spTree>
    <p:extLst>
      <p:ext uri="{BB962C8B-B14F-4D97-AF65-F5344CB8AC3E}">
        <p14:creationId xmlns:p14="http://schemas.microsoft.com/office/powerpoint/2010/main" val="203897243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A56A7-C695-5DA1-4572-0AF97B6EB2D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5CC5F6-35DB-74DE-F1B2-AD4CCB71CE32}"/>
              </a:ext>
            </a:extLst>
          </p:cNvPr>
          <p:cNvSpPr>
            <a:spLocks noGrp="1"/>
          </p:cNvSpPr>
          <p:nvPr>
            <p:ph idx="1"/>
          </p:nvPr>
        </p:nvSpPr>
        <p:spPr/>
        <p:txBody>
          <a:bodyPr/>
          <a:lstStyle/>
          <a:p>
            <a:r>
              <a:rPr lang="en-US" dirty="0"/>
              <a:t>SQL</a:t>
            </a:r>
          </a:p>
        </p:txBody>
      </p:sp>
    </p:spTree>
    <p:extLst>
      <p:ext uri="{BB962C8B-B14F-4D97-AF65-F5344CB8AC3E}">
        <p14:creationId xmlns:p14="http://schemas.microsoft.com/office/powerpoint/2010/main" val="115021670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Tree>
    <p:extLst>
      <p:ext uri="{BB962C8B-B14F-4D97-AF65-F5344CB8AC3E}">
        <p14:creationId xmlns:p14="http://schemas.microsoft.com/office/powerpoint/2010/main" val="11653322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l-GR"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π</a:t>
            </a:r>
            <a:r>
              <a:rPr kumimoji="0" lang="el-GR"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ID, name (</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l-GR"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σ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ID, name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FROM </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WHERE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a:t>
            </a:r>
          </a:p>
        </p:txBody>
      </p:sp>
    </p:spTree>
    <p:extLst>
      <p:ext uri="{BB962C8B-B14F-4D97-AF65-F5344CB8AC3E}">
        <p14:creationId xmlns:p14="http://schemas.microsoft.com/office/powerpoint/2010/main" val="311556968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
        <p:nvSpPr>
          <p:cNvPr id="3" name="TextBox 2">
            <a:extLst>
              <a:ext uri="{FF2B5EF4-FFF2-40B4-BE49-F238E27FC236}">
                <a16:creationId xmlns:a16="http://schemas.microsoft.com/office/drawing/2014/main" id="{C4F81D1A-1AEE-D4C2-D2B7-9F298D5A2EC7}"/>
              </a:ext>
            </a:extLst>
          </p:cNvPr>
          <p:cNvSpPr txBox="1"/>
          <p:nvPr/>
        </p:nvSpPr>
        <p:spPr>
          <a:xfrm>
            <a:off x="5728631" y="472880"/>
            <a:ext cx="3309560" cy="286232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R1,r2,r3 is an implicit join,</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which I try to avoid. This basically</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form the set</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R</a:t>
            </a:r>
            <a:r>
              <a:rPr kumimoji="0" lang="en-US" sz="1800" b="0" i="0" u="none" strike="noStrike" kern="1200" cap="none" spc="0" normalizeH="0" baseline="-25000" noProof="0" dirty="0">
                <a:ln>
                  <a:noFill/>
                </a:ln>
                <a:solidFill>
                  <a:srgbClr val="FF0000"/>
                </a:solidFill>
                <a:effectLst/>
                <a:uLnTx/>
                <a:uFillTx/>
                <a:latin typeface="Calibri" charset="0"/>
                <a:ea typeface="ＭＳ Ｐゴシック" charset="-128"/>
                <a:cs typeface="+mn-cs"/>
              </a:rPr>
              <a:t>1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X R</a:t>
            </a:r>
            <a:r>
              <a:rPr kumimoji="0" lang="en-US" sz="1800" b="0" i="0" u="none" strike="noStrike" kern="1200" cap="none" spc="0" normalizeH="0" baseline="-25000" noProof="0" dirty="0">
                <a:ln>
                  <a:noFill/>
                </a:ln>
                <a:solidFill>
                  <a:srgbClr val="FF0000"/>
                </a:solidFill>
                <a:effectLst/>
                <a:uLnTx/>
                <a:uFillTx/>
                <a:latin typeface="Calibri" charset="0"/>
                <a:ea typeface="ＭＳ Ｐゴシック" charset="-128"/>
                <a:cs typeface="+mn-cs"/>
              </a:rPr>
              <a:t>2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X R</a:t>
            </a:r>
            <a:r>
              <a:rPr kumimoji="0" lang="en-US" sz="1800" b="0" i="0" u="none" strike="noStrike" kern="1200" cap="none" spc="0" normalizeH="0" baseline="-25000" noProof="0" dirty="0">
                <a:ln>
                  <a:noFill/>
                </a:ln>
                <a:solidFill>
                  <a:srgbClr val="FF0000"/>
                </a:solidFill>
                <a:effectLst/>
                <a:uLnTx/>
                <a:uFillTx/>
                <a:latin typeface="Calibri" charset="0"/>
                <a:ea typeface="ＭＳ Ｐゴシック" charset="-128"/>
                <a:cs typeface="+mn-cs"/>
              </a:rPr>
              <a:t>3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where X is the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cartesian product of the 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relations, which we will see</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rarely makes sense.</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make the JOIN explicit.</a:t>
            </a:r>
          </a:p>
        </p:txBody>
      </p:sp>
    </p:spTree>
    <p:extLst>
      <p:ext uri="{BB962C8B-B14F-4D97-AF65-F5344CB8AC3E}">
        <p14:creationId xmlns:p14="http://schemas.microsoft.com/office/powerpoint/2010/main" val="946538113"/>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6E978B-8413-085B-9BD9-88D35927A91C}"/>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FF81EAA3-DE32-2B33-A19F-066776AD34E6}"/>
              </a:ext>
            </a:extLst>
          </p:cNvPr>
          <p:cNvSpPr>
            <a:spLocks noGrp="1"/>
          </p:cNvSpPr>
          <p:nvPr>
            <p:ph type="body" idx="3"/>
          </p:nvPr>
        </p:nvSpPr>
        <p:spPr>
          <a:xfrm>
            <a:off x="172570" y="514350"/>
            <a:ext cx="8345107" cy="3969781"/>
          </a:xfrm>
        </p:spPr>
        <p:txBody>
          <a:bodyPr/>
          <a:lstStyle/>
          <a:p>
            <a:pPr>
              <a:lnSpc>
                <a:spcPct val="100000"/>
              </a:lnSpc>
              <a:spcBef>
                <a:spcPts val="0"/>
              </a:spcBef>
              <a:spcAft>
                <a:spcPts val="300"/>
              </a:spcAft>
            </a:pPr>
            <a:r>
              <a:rPr lang="en-US" sz="1600" dirty="0"/>
              <a:t>I used to only give homework and take-home exams. </a:t>
            </a:r>
          </a:p>
          <a:p>
            <a:pPr lvl="1">
              <a:lnSpc>
                <a:spcPct val="100000"/>
              </a:lnSpc>
              <a:spcBef>
                <a:spcPts val="0"/>
              </a:spcBef>
              <a:spcAft>
                <a:spcPts val="300"/>
              </a:spcAft>
            </a:pPr>
            <a:r>
              <a:rPr lang="en-US" sz="1200" dirty="0"/>
              <a:t>ChatGPT and generative AI force faculty to fundamentally change the approach to homework and exams.</a:t>
            </a:r>
          </a:p>
          <a:p>
            <a:pPr lvl="1">
              <a:lnSpc>
                <a:spcPct val="100000"/>
              </a:lnSpc>
              <a:spcBef>
                <a:spcPts val="0"/>
              </a:spcBef>
              <a:spcAft>
                <a:spcPts val="300"/>
              </a:spcAft>
            </a:pPr>
            <a:r>
              <a:rPr lang="en-US" sz="1200" dirty="0"/>
              <a:t>Some students will use generative AI for take home assignments and take-home exams.</a:t>
            </a:r>
          </a:p>
          <a:p>
            <a:pPr lvl="2">
              <a:lnSpc>
                <a:spcPct val="100000"/>
              </a:lnSpc>
              <a:spcBef>
                <a:spcPts val="0"/>
              </a:spcBef>
              <a:spcAft>
                <a:spcPts val="300"/>
              </a:spcAft>
            </a:pPr>
            <a:r>
              <a:rPr lang="en-US" sz="1000" dirty="0"/>
              <a:t>These students will not learn, internalize and understand how to apply the concepts of this course.</a:t>
            </a:r>
          </a:p>
          <a:p>
            <a:pPr lvl="2">
              <a:lnSpc>
                <a:spcPct val="100000"/>
              </a:lnSpc>
              <a:spcBef>
                <a:spcPts val="0"/>
              </a:spcBef>
              <a:spcAft>
                <a:spcPts val="300"/>
              </a:spcAft>
            </a:pPr>
            <a:r>
              <a:rPr lang="en-US" sz="1000" dirty="0"/>
              <a:t>Their having ChatGPT do the homework and exams is unfair to students that do the work themselves.</a:t>
            </a:r>
          </a:p>
          <a:p>
            <a:pPr>
              <a:lnSpc>
                <a:spcPct val="100000"/>
              </a:lnSpc>
              <a:spcBef>
                <a:spcPts val="0"/>
              </a:spcBef>
              <a:spcAft>
                <a:spcPts val="300"/>
              </a:spcAft>
            </a:pPr>
            <a:r>
              <a:rPr lang="en-US" sz="1600" dirty="0"/>
              <a:t>There is a long, long history of tools to increase productivity.</a:t>
            </a:r>
          </a:p>
          <a:p>
            <a:pPr lvl="1">
              <a:lnSpc>
                <a:spcPct val="100000"/>
              </a:lnSpc>
              <a:spcBef>
                <a:spcPts val="0"/>
              </a:spcBef>
              <a:spcAft>
                <a:spcPts val="300"/>
              </a:spcAft>
            </a:pPr>
            <a:r>
              <a:rPr lang="en-US" sz="1200" dirty="0"/>
              <a:t>I use generative AI to make me more productive for SW development, presentations, documents, spreadsheets, … … </a:t>
            </a:r>
            <a:br>
              <a:rPr lang="en-US" sz="1200" dirty="0"/>
            </a:br>
            <a:r>
              <a:rPr lang="en-US" sz="1200" dirty="0"/>
              <a:t>I also use generative AI to help me learn a new domain.</a:t>
            </a:r>
          </a:p>
          <a:p>
            <a:pPr lvl="1">
              <a:lnSpc>
                <a:spcPct val="100000"/>
              </a:lnSpc>
              <a:spcBef>
                <a:spcPts val="0"/>
              </a:spcBef>
              <a:spcAft>
                <a:spcPts val="300"/>
              </a:spcAft>
            </a:pPr>
            <a:r>
              <a:rPr lang="en-US" sz="1200" dirty="0"/>
              <a:t>But, I must understand the material and domain</a:t>
            </a:r>
          </a:p>
          <a:p>
            <a:pPr lvl="2">
              <a:lnSpc>
                <a:spcPct val="100000"/>
              </a:lnSpc>
              <a:spcBef>
                <a:spcPts val="0"/>
              </a:spcBef>
              <a:spcAft>
                <a:spcPts val="300"/>
              </a:spcAft>
            </a:pPr>
            <a:r>
              <a:rPr lang="en-US" sz="1000" dirty="0"/>
              <a:t>To define the overall project structure, tasks, convert vague requirements to a concrete design, form the prompts, … …</a:t>
            </a:r>
          </a:p>
          <a:p>
            <a:pPr lvl="2">
              <a:lnSpc>
                <a:spcPct val="100000"/>
              </a:lnSpc>
              <a:spcBef>
                <a:spcPts val="0"/>
              </a:spcBef>
              <a:spcAft>
                <a:spcPts val="300"/>
              </a:spcAft>
            </a:pPr>
            <a:r>
              <a:rPr lang="en-US" sz="1000" dirty="0"/>
              <a:t>To validate and “tinker with”  the generated results.</a:t>
            </a:r>
            <a:endParaRPr lang="en-US" sz="1000" dirty="0">
              <a:sym typeface="Wingdings" pitchFamily="2" charset="2"/>
            </a:endParaRPr>
          </a:p>
          <a:p>
            <a:pPr lvl="1">
              <a:lnSpc>
                <a:spcPct val="100000"/>
              </a:lnSpc>
              <a:spcBef>
                <a:spcPts val="0"/>
              </a:spcBef>
              <a:spcAft>
                <a:spcPts val="300"/>
              </a:spcAft>
            </a:pPr>
            <a:r>
              <a:rPr lang="en-US" sz="1200" dirty="0">
                <a:sym typeface="Wingdings" pitchFamily="2" charset="2"/>
              </a:rPr>
              <a:t>Generative AI and ChatGPT is about 97% accurate on homework assignments and exam problems. But, 97% accuracy on</a:t>
            </a:r>
          </a:p>
          <a:p>
            <a:pPr lvl="2">
              <a:lnSpc>
                <a:spcPct val="100000"/>
              </a:lnSpc>
              <a:spcBef>
                <a:spcPts val="0"/>
              </a:spcBef>
              <a:spcAft>
                <a:spcPts val="300"/>
              </a:spcAft>
              <a:buFont typeface="Arial" panose="020B0604020202020204" pitchFamily="34" charset="0"/>
              <a:buChar char="•"/>
            </a:pPr>
            <a:r>
              <a:rPr lang="en-US" sz="1100" dirty="0">
                <a:sym typeface="Wingdings" pitchFamily="2" charset="2"/>
              </a:rPr>
              <a:t>Writing an accounting, reporting and compliance application  bankruptcy and/or jail.</a:t>
            </a:r>
          </a:p>
          <a:p>
            <a:pPr lvl="2">
              <a:lnSpc>
                <a:spcPct val="100000"/>
              </a:lnSpc>
              <a:spcBef>
                <a:spcPts val="0"/>
              </a:spcBef>
              <a:spcAft>
                <a:spcPts val="300"/>
              </a:spcAft>
              <a:buFont typeface="Arial" panose="020B0604020202020204" pitchFamily="34" charset="0"/>
              <a:buChar char="•"/>
            </a:pPr>
            <a:r>
              <a:rPr lang="en-US" sz="1100" dirty="0">
                <a:sym typeface="Wingdings" pitchFamily="2" charset="2"/>
              </a:rPr>
              <a:t>Computing optimal parameters for jet engine design from data  unscheduled, rapid disassembly.</a:t>
            </a:r>
          </a:p>
          <a:p>
            <a:pPr lvl="2">
              <a:lnSpc>
                <a:spcPct val="100000"/>
              </a:lnSpc>
              <a:spcBef>
                <a:spcPts val="0"/>
              </a:spcBef>
              <a:spcAft>
                <a:spcPts val="300"/>
              </a:spcAft>
              <a:buFont typeface="Arial" panose="020B0604020202020204" pitchFamily="34" charset="0"/>
              <a:buChar char="•"/>
            </a:pPr>
            <a:r>
              <a:rPr lang="en-US" sz="1100" dirty="0">
                <a:sym typeface="Wingdings" pitchFamily="2" charset="2"/>
              </a:rPr>
              <a:t>Using a database to maintain patient medication records  dead patients.</a:t>
            </a:r>
          </a:p>
          <a:p>
            <a:pPr>
              <a:lnSpc>
                <a:spcPct val="100000"/>
              </a:lnSpc>
              <a:spcBef>
                <a:spcPts val="0"/>
              </a:spcBef>
              <a:spcAft>
                <a:spcPts val="300"/>
              </a:spcAft>
            </a:pPr>
            <a:r>
              <a:rPr lang="en-US" sz="1600" dirty="0">
                <a:sym typeface="Wingdings" pitchFamily="2" charset="2"/>
              </a:rPr>
              <a:t> I must teach you and you must learn the material, or this course is a waste of our time.</a:t>
            </a:r>
          </a:p>
          <a:p>
            <a:pPr>
              <a:lnSpc>
                <a:spcPct val="100000"/>
              </a:lnSpc>
              <a:spcBef>
                <a:spcPts val="0"/>
              </a:spcBef>
              <a:spcAft>
                <a:spcPts val="300"/>
              </a:spcAft>
            </a:pPr>
            <a:r>
              <a:rPr lang="en-US" sz="1600" u="sng" dirty="0">
                <a:sym typeface="Wingdings" pitchFamily="2" charset="2"/>
              </a:rPr>
              <a:t>Doing the homework assignments without over reliance on generative AI will significantly, significantly improve your performance on exams.</a:t>
            </a:r>
            <a:endParaRPr lang="en-US" sz="1600" u="sng" dirty="0"/>
          </a:p>
        </p:txBody>
      </p:sp>
      <p:sp>
        <p:nvSpPr>
          <p:cNvPr id="2" name="Title 1">
            <a:extLst>
              <a:ext uri="{FF2B5EF4-FFF2-40B4-BE49-F238E27FC236}">
                <a16:creationId xmlns:a16="http://schemas.microsoft.com/office/drawing/2014/main" id="{8859683C-A6B8-358D-82CE-EB70AADA3357}"/>
              </a:ext>
            </a:extLst>
          </p:cNvPr>
          <p:cNvSpPr>
            <a:spLocks noGrp="1"/>
          </p:cNvSpPr>
          <p:nvPr>
            <p:ph type="title"/>
          </p:nvPr>
        </p:nvSpPr>
        <p:spPr>
          <a:prstGeom prst="rect">
            <a:avLst/>
          </a:prstGeom>
        </p:spPr>
        <p:txBody>
          <a:bodyPr/>
          <a:lstStyle/>
          <a:p>
            <a:r>
              <a:rPr lang="en-US" dirty="0"/>
              <a:t>Thoughts on ChatGPT and Generative AI</a:t>
            </a:r>
          </a:p>
        </p:txBody>
      </p:sp>
    </p:spTree>
    <p:extLst>
      <p:ext uri="{BB962C8B-B14F-4D97-AF65-F5344CB8AC3E}">
        <p14:creationId xmlns:p14="http://schemas.microsoft.com/office/powerpoint/2010/main" val="39243358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1CE17-A4C3-30B0-F3CB-F3082D0903F6}"/>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BA134E1-CD81-B1F8-1B43-838B7E9A407C}"/>
              </a:ext>
            </a:extLst>
          </p:cNvPr>
          <p:cNvSpPr>
            <a:spLocks noGrp="1"/>
          </p:cNvSpPr>
          <p:nvPr>
            <p:ph idx="1"/>
          </p:nvPr>
        </p:nvSpPr>
        <p:spPr/>
        <p:txBody>
          <a:bodyPr/>
          <a:lstStyle/>
          <a:p>
            <a:pPr>
              <a:lnSpc>
                <a:spcPct val="100000"/>
              </a:lnSpc>
              <a:spcBef>
                <a:spcPts val="0"/>
              </a:spcBef>
              <a:spcAft>
                <a:spcPts val="300"/>
              </a:spcAft>
            </a:pPr>
            <a:r>
              <a:rPr lang="en-US" dirty="0"/>
              <a:t>Homework 1</a:t>
            </a:r>
          </a:p>
        </p:txBody>
      </p:sp>
    </p:spTree>
    <p:extLst>
      <p:ext uri="{BB962C8B-B14F-4D97-AF65-F5344CB8AC3E}">
        <p14:creationId xmlns:p14="http://schemas.microsoft.com/office/powerpoint/2010/main" val="47190839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F4F37C7-0C5A-D197-2638-AD91E1E8E7F4}"/>
              </a:ext>
            </a:extLst>
          </p:cNvPr>
          <p:cNvSpPr>
            <a:spLocks noGrp="1"/>
          </p:cNvSpPr>
          <p:nvPr>
            <p:ph idx="1"/>
          </p:nvPr>
        </p:nvSpPr>
        <p:spPr/>
        <p:txBody>
          <a:bodyPr/>
          <a:lstStyle/>
          <a:p>
            <a:pPr>
              <a:spcBef>
                <a:spcPts val="0"/>
              </a:spcBef>
              <a:spcAft>
                <a:spcPts val="200"/>
              </a:spcAft>
            </a:pPr>
            <a:r>
              <a:rPr lang="en-US" dirty="0"/>
              <a:t>Ed will contain the details of completion.</a:t>
            </a:r>
          </a:p>
          <a:p>
            <a:pPr>
              <a:spcBef>
                <a:spcPts val="0"/>
              </a:spcBef>
              <a:spcAft>
                <a:spcPts val="200"/>
              </a:spcAft>
            </a:pPr>
            <a:r>
              <a:rPr lang="en-US" dirty="0"/>
              <a:t>HW 1 has three parts:</a:t>
            </a:r>
          </a:p>
          <a:p>
            <a:pPr lvl="1">
              <a:spcBef>
                <a:spcPts val="0"/>
              </a:spcBef>
              <a:spcAft>
                <a:spcPts val="200"/>
              </a:spcAft>
            </a:pPr>
            <a:r>
              <a:rPr lang="en-US" dirty="0"/>
              <a:t>Demonstrating that you have successfully set up your environment.</a:t>
            </a:r>
          </a:p>
          <a:p>
            <a:pPr lvl="1">
              <a:spcBef>
                <a:spcPts val="0"/>
              </a:spcBef>
              <a:spcAft>
                <a:spcPts val="200"/>
              </a:spcAft>
            </a:pPr>
            <a:r>
              <a:rPr lang="en-US" dirty="0"/>
              <a:t>Written questions demonstrating your knowledge of the book’s</a:t>
            </a:r>
            <a:br>
              <a:rPr lang="en-US" dirty="0"/>
            </a:br>
            <a:r>
              <a:rPr lang="en-US" dirty="0"/>
              <a:t>lecture 1 slides’ material.</a:t>
            </a:r>
          </a:p>
          <a:p>
            <a:pPr lvl="1">
              <a:spcBef>
                <a:spcPts val="0"/>
              </a:spcBef>
              <a:spcAft>
                <a:spcPts val="200"/>
              </a:spcAft>
            </a:pPr>
            <a:r>
              <a:rPr lang="en-US" dirty="0"/>
              <a:t>Some simple, “practical” relational algebra and SQL questions.</a:t>
            </a:r>
          </a:p>
          <a:p>
            <a:pPr>
              <a:spcBef>
                <a:spcPts val="0"/>
              </a:spcBef>
              <a:spcAft>
                <a:spcPts val="200"/>
              </a:spcAft>
            </a:pPr>
            <a:r>
              <a:rPr lang="en-US" dirty="0"/>
              <a:t>HW1</a:t>
            </a:r>
          </a:p>
          <a:p>
            <a:pPr lvl="1">
              <a:spcBef>
                <a:spcPts val="0"/>
              </a:spcBef>
              <a:spcAft>
                <a:spcPts val="200"/>
              </a:spcAft>
            </a:pPr>
            <a:r>
              <a:rPr lang="en-US" dirty="0"/>
              <a:t>Will come out this weekend.</a:t>
            </a:r>
          </a:p>
          <a:p>
            <a:pPr lvl="1">
              <a:spcBef>
                <a:spcPts val="0"/>
              </a:spcBef>
              <a:spcAft>
                <a:spcPts val="200"/>
              </a:spcAft>
            </a:pPr>
            <a:r>
              <a:rPr lang="en-US" dirty="0"/>
              <a:t>Is due on 06-February-2026 at 11:59 PM.</a:t>
            </a:r>
          </a:p>
          <a:p>
            <a:pPr lvl="1">
              <a:spcBef>
                <a:spcPts val="0"/>
              </a:spcBef>
              <a:spcAft>
                <a:spcPts val="200"/>
              </a:spcAft>
            </a:pPr>
            <a:r>
              <a:rPr lang="en-US" dirty="0"/>
              <a:t>The TAs and I will NOT answer setup questions after 30-January.</a:t>
            </a:r>
          </a:p>
          <a:p>
            <a:pPr lvl="1">
              <a:spcBef>
                <a:spcPts val="0"/>
              </a:spcBef>
              <a:spcAft>
                <a:spcPts val="200"/>
              </a:spcAft>
            </a:pPr>
            <a:r>
              <a:rPr lang="en-US" dirty="0"/>
              <a:t>Will cover content from 23-Jan, and </a:t>
            </a:r>
            <a:r>
              <a:rPr lang="en-US"/>
              <a:t>30-Jan lectures.</a:t>
            </a:r>
            <a:endParaRPr lang="en-US" dirty="0"/>
          </a:p>
        </p:txBody>
      </p:sp>
      <p:sp>
        <p:nvSpPr>
          <p:cNvPr id="2" name="Title 1">
            <a:extLst>
              <a:ext uri="{FF2B5EF4-FFF2-40B4-BE49-F238E27FC236}">
                <a16:creationId xmlns:a16="http://schemas.microsoft.com/office/drawing/2014/main" id="{49AAABEB-AE60-4E63-7771-D983BC4E6A86}"/>
              </a:ext>
            </a:extLst>
          </p:cNvPr>
          <p:cNvSpPr>
            <a:spLocks noGrp="1"/>
          </p:cNvSpPr>
          <p:nvPr>
            <p:ph type="title"/>
          </p:nvPr>
        </p:nvSpPr>
        <p:spPr>
          <a:prstGeom prst="rect">
            <a:avLst/>
          </a:prstGeom>
        </p:spPr>
        <p:txBody>
          <a:bodyPr/>
          <a:lstStyle/>
          <a:p>
            <a:r>
              <a:rPr lang="en-US" dirty="0"/>
              <a:t>Walk Through the Definition</a:t>
            </a:r>
          </a:p>
        </p:txBody>
      </p:sp>
    </p:spTree>
    <p:extLst>
      <p:ext uri="{BB962C8B-B14F-4D97-AF65-F5344CB8AC3E}">
        <p14:creationId xmlns:p14="http://schemas.microsoft.com/office/powerpoint/2010/main" val="3563970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A3DBB9-62A6-9CC8-DD45-18C9E52B958E}"/>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9B9E9090-8FD6-4339-016C-C0AC0CFB8262}"/>
              </a:ext>
            </a:extLst>
          </p:cNvPr>
          <p:cNvSpPr>
            <a:spLocks noGrp="1"/>
          </p:cNvSpPr>
          <p:nvPr>
            <p:ph type="body" idx="3"/>
          </p:nvPr>
        </p:nvSpPr>
        <p:spPr>
          <a:xfrm>
            <a:off x="172570" y="590550"/>
            <a:ext cx="8742830" cy="3969781"/>
          </a:xfrm>
        </p:spPr>
        <p:txBody>
          <a:bodyPr/>
          <a:lstStyle/>
          <a:p>
            <a:pPr>
              <a:lnSpc>
                <a:spcPct val="100000"/>
              </a:lnSpc>
              <a:spcBef>
                <a:spcPts val="0"/>
              </a:spcBef>
              <a:spcAft>
                <a:spcPts val="200"/>
              </a:spcAft>
            </a:pPr>
            <a:r>
              <a:rPr lang="en-US" dirty="0"/>
              <a:t>I will stream and record lectures.</a:t>
            </a:r>
          </a:p>
          <a:p>
            <a:pPr lvl="1">
              <a:lnSpc>
                <a:spcPct val="100000"/>
              </a:lnSpc>
              <a:spcBef>
                <a:spcPts val="0"/>
              </a:spcBef>
              <a:spcAft>
                <a:spcPts val="200"/>
              </a:spcAft>
            </a:pPr>
            <a:r>
              <a:rPr lang="en-US" dirty="0"/>
              <a:t>I recommend in-person attendance to lectures and assign extra-credit for regular attendance.</a:t>
            </a:r>
          </a:p>
          <a:p>
            <a:pPr lvl="1">
              <a:lnSpc>
                <a:spcPct val="100000"/>
              </a:lnSpc>
              <a:spcBef>
                <a:spcPts val="0"/>
              </a:spcBef>
              <a:spcAft>
                <a:spcPts val="200"/>
              </a:spcAft>
            </a:pPr>
            <a:r>
              <a:rPr lang="en-US" dirty="0"/>
              <a:t>I do use the logs from </a:t>
            </a:r>
            <a:r>
              <a:rPr lang="en-US" dirty="0" err="1"/>
              <a:t>CourseWorks</a:t>
            </a:r>
            <a:r>
              <a:rPr lang="en-US" dirty="0"/>
              <a:t>/Zoom to see which students regularly watch the lectures or the recordings.</a:t>
            </a:r>
          </a:p>
          <a:p>
            <a:pPr>
              <a:lnSpc>
                <a:spcPct val="100000"/>
              </a:lnSpc>
              <a:spcBef>
                <a:spcPts val="0"/>
              </a:spcBef>
              <a:spcAft>
                <a:spcPts val="200"/>
              </a:spcAft>
            </a:pPr>
            <a:r>
              <a:rPr lang="en-US" dirty="0"/>
              <a:t>Why do I record lectures?</a:t>
            </a:r>
          </a:p>
          <a:p>
            <a:pPr lvl="1">
              <a:lnSpc>
                <a:spcPct val="100000"/>
              </a:lnSpc>
              <a:spcBef>
                <a:spcPts val="0"/>
              </a:spcBef>
              <a:spcAft>
                <a:spcPts val="200"/>
              </a:spcAft>
            </a:pPr>
            <a:r>
              <a:rPr lang="en-US" dirty="0"/>
              <a:t>There will be times this semester when I have a compelling reason for not being in-person.</a:t>
            </a:r>
            <a:br>
              <a:rPr lang="en-US" dirty="0"/>
            </a:br>
            <a:r>
              <a:rPr lang="en-US" dirty="0"/>
              <a:t>If I cannot always be in person, I cannot expect that you will.</a:t>
            </a:r>
          </a:p>
          <a:p>
            <a:pPr lvl="1">
              <a:lnSpc>
                <a:spcPct val="100000"/>
              </a:lnSpc>
              <a:spcBef>
                <a:spcPts val="0"/>
              </a:spcBef>
              <a:spcAft>
                <a:spcPts val="200"/>
              </a:spcAft>
            </a:pPr>
            <a:r>
              <a:rPr lang="en-US" dirty="0"/>
              <a:t>There will be times when you have a compelling reason. </a:t>
            </a:r>
          </a:p>
          <a:p>
            <a:pPr>
              <a:lnSpc>
                <a:spcPct val="100000"/>
              </a:lnSpc>
              <a:spcBef>
                <a:spcPts val="0"/>
              </a:spcBef>
              <a:spcAft>
                <a:spcPts val="200"/>
              </a:spcAft>
            </a:pPr>
            <a:r>
              <a:rPr lang="en-US" dirty="0"/>
              <a:t>Why should you attend?</a:t>
            </a:r>
          </a:p>
          <a:p>
            <a:pPr lvl="1">
              <a:lnSpc>
                <a:spcPct val="100000"/>
              </a:lnSpc>
              <a:spcBef>
                <a:spcPts val="0"/>
              </a:spcBef>
              <a:spcAft>
                <a:spcPts val="200"/>
              </a:spcAft>
            </a:pPr>
            <a:r>
              <a:rPr lang="en-US" dirty="0"/>
              <a:t>My total commute time to teach in person is approximately 3 hours. </a:t>
            </a:r>
            <a:r>
              <a:rPr lang="en-US" dirty="0">
                <a:sym typeface="Wingdings" pitchFamily="2" charset="2"/>
              </a:rPr>
              <a:t></a:t>
            </a:r>
            <a:br>
              <a:rPr lang="en-US" dirty="0">
                <a:sym typeface="Wingdings" pitchFamily="2" charset="2"/>
              </a:rPr>
            </a:br>
            <a:r>
              <a:rPr lang="en-US" dirty="0">
                <a:sym typeface="Wingdings" pitchFamily="2" charset="2"/>
              </a:rPr>
              <a:t>Basic decency and respect means you should make the effort to attend.</a:t>
            </a:r>
          </a:p>
          <a:p>
            <a:pPr lvl="1">
              <a:lnSpc>
                <a:spcPct val="100000"/>
              </a:lnSpc>
              <a:spcBef>
                <a:spcPts val="0"/>
              </a:spcBef>
              <a:spcAft>
                <a:spcPts val="200"/>
              </a:spcAft>
            </a:pPr>
            <a:r>
              <a:rPr lang="en-US" dirty="0">
                <a:sym typeface="Wingdings" pitchFamily="2" charset="2"/>
              </a:rPr>
              <a:t>I sometimes answer student questions by using the chalkboard, which will not show up in the lecture stream and recording.</a:t>
            </a:r>
          </a:p>
          <a:p>
            <a:pPr lvl="1">
              <a:lnSpc>
                <a:spcPct val="100000"/>
              </a:lnSpc>
              <a:spcBef>
                <a:spcPts val="0"/>
              </a:spcBef>
              <a:spcAft>
                <a:spcPts val="200"/>
              </a:spcAft>
            </a:pPr>
            <a:r>
              <a:rPr lang="en-US" dirty="0">
                <a:sym typeface="Wingdings" pitchFamily="2" charset="2"/>
              </a:rPr>
              <a:t>The capacity of the classrooms determines the allowed enrollment in W4111.</a:t>
            </a:r>
            <a:br>
              <a:rPr lang="en-US" dirty="0">
                <a:sym typeface="Wingdings" pitchFamily="2" charset="2"/>
              </a:rPr>
            </a:br>
            <a:r>
              <a:rPr lang="en-US" dirty="0">
                <a:sym typeface="Wingdings" pitchFamily="2" charset="2"/>
              </a:rPr>
              <a:t>There are disappointed students that cannot enroll because you are in “their chair.”</a:t>
            </a:r>
          </a:p>
          <a:p>
            <a:pPr>
              <a:lnSpc>
                <a:spcPct val="100000"/>
              </a:lnSpc>
              <a:spcBef>
                <a:spcPts val="0"/>
              </a:spcBef>
              <a:spcAft>
                <a:spcPts val="200"/>
              </a:spcAft>
            </a:pPr>
            <a:endParaRPr lang="en-US" dirty="0"/>
          </a:p>
        </p:txBody>
      </p:sp>
      <p:sp>
        <p:nvSpPr>
          <p:cNvPr id="2" name="Title 1">
            <a:extLst>
              <a:ext uri="{FF2B5EF4-FFF2-40B4-BE49-F238E27FC236}">
                <a16:creationId xmlns:a16="http://schemas.microsoft.com/office/drawing/2014/main" id="{7322BC11-AAC8-2FCF-BFF7-AEA30E04B32D}"/>
              </a:ext>
            </a:extLst>
          </p:cNvPr>
          <p:cNvSpPr>
            <a:spLocks noGrp="1"/>
          </p:cNvSpPr>
          <p:nvPr>
            <p:ph type="title"/>
          </p:nvPr>
        </p:nvSpPr>
        <p:spPr>
          <a:prstGeom prst="rect">
            <a:avLst/>
          </a:prstGeom>
        </p:spPr>
        <p:txBody>
          <a:bodyPr/>
          <a:lstStyle/>
          <a:p>
            <a:r>
              <a:rPr lang="en-US" dirty="0"/>
              <a:t>Lectures and Attendance</a:t>
            </a:r>
          </a:p>
        </p:txBody>
      </p:sp>
    </p:spTree>
    <p:extLst>
      <p:ext uri="{BB962C8B-B14F-4D97-AF65-F5344CB8AC3E}">
        <p14:creationId xmlns:p14="http://schemas.microsoft.com/office/powerpoint/2010/main" val="36472492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105587</TotalTime>
  <Words>7632</Words>
  <Application>Microsoft Macintosh PowerPoint</Application>
  <PresentationFormat>On-screen Show (16:9)</PresentationFormat>
  <Paragraphs>769</Paragraphs>
  <Slides>85</Slides>
  <Notes>37</Notes>
  <HiddenSlides>0</HiddenSlides>
  <MMClips>0</MMClips>
  <ScaleCrop>false</ScaleCrop>
  <HeadingPairs>
    <vt:vector size="6" baseType="variant">
      <vt:variant>
        <vt:lpstr>Fonts Used</vt:lpstr>
      </vt:variant>
      <vt:variant>
        <vt:i4>14</vt:i4>
      </vt:variant>
      <vt:variant>
        <vt:lpstr>Theme</vt:lpstr>
      </vt:variant>
      <vt:variant>
        <vt:i4>6</vt:i4>
      </vt:variant>
      <vt:variant>
        <vt:lpstr>Slide Titles</vt:lpstr>
      </vt:variant>
      <vt:variant>
        <vt:i4>85</vt:i4>
      </vt:variant>
    </vt:vector>
  </HeadingPairs>
  <TitlesOfParts>
    <vt:vector size="105" baseType="lpstr">
      <vt:lpstr>ＭＳ Ｐゴシック</vt:lpstr>
      <vt:lpstr>-apple-system</vt:lpstr>
      <vt:lpstr>Amazon Ember</vt:lpstr>
      <vt:lpstr>Arial</vt:lpstr>
      <vt:lpstr>Arial</vt:lpstr>
      <vt:lpstr>Calibri</vt:lpstr>
      <vt:lpstr>Helvetica</vt:lpstr>
      <vt:lpstr>Helvetica Neue</vt:lpstr>
      <vt:lpstr>Monotype Sorts</vt:lpstr>
      <vt:lpstr>Museo For Dell</vt:lpstr>
      <vt:lpstr>Symbol</vt:lpstr>
      <vt:lpstr>Times New Roman</vt:lpstr>
      <vt:lpstr>Webdings</vt:lpstr>
      <vt:lpstr>Wingdings</vt:lpstr>
      <vt:lpstr>Office Theme</vt:lpstr>
      <vt:lpstr>2_db-5-grey</vt:lpstr>
      <vt:lpstr>3_db-5-grey</vt:lpstr>
      <vt:lpstr>4_db-5-grey</vt:lpstr>
      <vt:lpstr>5_db-5-grey</vt:lpstr>
      <vt:lpstr>2_Office Theme</vt:lpstr>
      <vt:lpstr>PowerPoint Presentation</vt:lpstr>
      <vt:lpstr>Waitlists and Enrollments</vt:lpstr>
      <vt:lpstr>PowerPoint Presentation</vt:lpstr>
      <vt:lpstr>Contents</vt:lpstr>
      <vt:lpstr>PowerPoint Presentation</vt:lpstr>
      <vt:lpstr>PowerPoint Presentation</vt:lpstr>
      <vt:lpstr>Homework and Grading</vt:lpstr>
      <vt:lpstr>Thoughts on ChatGPT and Generative AI</vt:lpstr>
      <vt:lpstr>Lectures and Attendance</vt:lpstr>
      <vt:lpstr>PowerPoint Presentation</vt:lpstr>
      <vt:lpstr>About Your Instructor</vt:lpstr>
      <vt:lpstr>About Your TAs</vt:lpstr>
      <vt:lpstr>PowerPoint Presentation</vt:lpstr>
      <vt:lpstr>The Course</vt:lpstr>
      <vt:lpstr>Course Objectives</vt:lpstr>
      <vt:lpstr>The Course – Value and my Perspective</vt:lpstr>
      <vt:lpstr>Surprising Example</vt:lpstr>
      <vt:lpstr>To Program or Not To Program, ...</vt:lpstr>
      <vt:lpstr>PowerPoint Presentation</vt:lpstr>
      <vt:lpstr>Why Python?</vt:lpstr>
      <vt:lpstr>Which Databases?</vt:lpstr>
      <vt:lpstr>PowerPoint Presentation</vt:lpstr>
      <vt:lpstr>Modules</vt:lpstr>
      <vt:lpstr>Approach to Lectures; Material</vt:lpstr>
      <vt:lpstr>PowerPoint Presentation</vt:lpstr>
      <vt:lpstr>Course Resources and Development Environment</vt:lpstr>
      <vt:lpstr>PowerPoint Presentation</vt:lpstr>
      <vt:lpstr>PowerPoint Presentation</vt:lpstr>
      <vt:lpstr>What is a Database</vt:lpstr>
      <vt:lpstr>Database Management System (DBMS)</vt:lpstr>
      <vt:lpstr>Database Management System (DBMS)</vt:lpstr>
      <vt:lpstr>A DBMS is a Special Program</vt:lpstr>
      <vt:lpstr>Outline</vt:lpstr>
      <vt:lpstr>PowerPoint Presentation</vt:lpstr>
      <vt:lpstr>5 Vs of Data</vt:lpstr>
      <vt:lpstr>Category of Data</vt:lpstr>
      <vt:lpstr>PowerPoint Presentation</vt:lpstr>
      <vt:lpstr>PowerPoint Presentation</vt:lpstr>
      <vt:lpstr>Data Models</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PowerPoint Presentation</vt:lpstr>
      <vt:lpstr>Relational Model</vt:lpstr>
      <vt:lpstr>Example of a Instructor  Relation</vt:lpstr>
      <vt:lpstr>Attribute</vt:lpstr>
      <vt:lpstr>Domain, Atomic and NULL</vt:lpstr>
      <vt:lpstr>Relations are Unordered</vt:lpstr>
      <vt:lpstr>Database Schema</vt:lpstr>
      <vt:lpstr>Keys</vt:lpstr>
      <vt:lpstr>Notation</vt:lpstr>
      <vt:lpstr>Observations</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lpstr>Walk Through the Definition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623</cp:revision>
  <cp:lastPrinted>2025-01-23T20:48:19Z</cp:lastPrinted>
  <dcterms:created xsi:type="dcterms:W3CDTF">2010-04-12T23:12:02Z</dcterms:created>
  <dcterms:modified xsi:type="dcterms:W3CDTF">2026-01-22T17:59:32Z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